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256" r:id="rId2"/>
    <p:sldId id="268" r:id="rId3"/>
    <p:sldId id="269" r:id="rId4"/>
    <p:sldId id="270" r:id="rId5"/>
    <p:sldId id="271" r:id="rId6"/>
    <p:sldId id="272" r:id="rId7"/>
    <p:sldId id="257" r:id="rId8"/>
    <p:sldId id="267" r:id="rId9"/>
    <p:sldId id="258" r:id="rId10"/>
    <p:sldId id="259" r:id="rId11"/>
    <p:sldId id="260" r:id="rId12"/>
    <p:sldId id="261" r:id="rId13"/>
    <p:sldId id="262" r:id="rId14"/>
    <p:sldId id="263" r:id="rId15"/>
    <p:sldId id="264" r:id="rId16"/>
    <p:sldId id="265" r:id="rId17"/>
    <p:sldId id="266" r:id="rId18"/>
    <p:sldId id="330" r:id="rId19"/>
    <p:sldId id="298" r:id="rId20"/>
    <p:sldId id="273" r:id="rId21"/>
    <p:sldId id="274" r:id="rId22"/>
    <p:sldId id="275" r:id="rId23"/>
    <p:sldId id="327" r:id="rId24"/>
    <p:sldId id="325" r:id="rId25"/>
    <p:sldId id="276" r:id="rId26"/>
    <p:sldId id="277" r:id="rId27"/>
    <p:sldId id="278" r:id="rId28"/>
    <p:sldId id="281" r:id="rId29"/>
    <p:sldId id="282" r:id="rId30"/>
    <p:sldId id="324" r:id="rId31"/>
    <p:sldId id="283" r:id="rId32"/>
    <p:sldId id="331" r:id="rId33"/>
    <p:sldId id="284" r:id="rId34"/>
    <p:sldId id="295" r:id="rId35"/>
    <p:sldId id="285" r:id="rId36"/>
    <p:sldId id="286" r:id="rId37"/>
    <p:sldId id="287" r:id="rId38"/>
    <p:sldId id="288" r:id="rId39"/>
    <p:sldId id="297" r:id="rId40"/>
    <p:sldId id="299" r:id="rId41"/>
    <p:sldId id="300" r:id="rId42"/>
    <p:sldId id="301" r:id="rId43"/>
    <p:sldId id="302" r:id="rId44"/>
    <p:sldId id="303" r:id="rId45"/>
    <p:sldId id="304" r:id="rId46"/>
    <p:sldId id="305" r:id="rId47"/>
    <p:sldId id="326" r:id="rId48"/>
    <p:sldId id="306" r:id="rId49"/>
    <p:sldId id="307" r:id="rId50"/>
    <p:sldId id="308" r:id="rId51"/>
    <p:sldId id="309" r:id="rId52"/>
    <p:sldId id="310" r:id="rId53"/>
    <p:sldId id="311" r:id="rId54"/>
    <p:sldId id="312" r:id="rId55"/>
    <p:sldId id="280" r:id="rId56"/>
    <p:sldId id="296" r:id="rId57"/>
    <p:sldId id="279" r:id="rId58"/>
    <p:sldId id="294" r:id="rId59"/>
    <p:sldId id="289" r:id="rId60"/>
    <p:sldId id="290" r:id="rId61"/>
    <p:sldId id="291" r:id="rId62"/>
    <p:sldId id="332" r:id="rId63"/>
    <p:sldId id="292" r:id="rId64"/>
    <p:sldId id="293" r:id="rId65"/>
    <p:sldId id="314" r:id="rId66"/>
    <p:sldId id="317" r:id="rId67"/>
    <p:sldId id="315" r:id="rId68"/>
    <p:sldId id="316" r:id="rId69"/>
    <p:sldId id="318" r:id="rId70"/>
    <p:sldId id="319" r:id="rId71"/>
    <p:sldId id="320" r:id="rId72"/>
    <p:sldId id="321" r:id="rId73"/>
    <p:sldId id="323" r:id="rId74"/>
    <p:sldId id="322" r:id="rId75"/>
    <p:sldId id="328" r:id="rId76"/>
    <p:sldId id="329" r:id="rId77"/>
    <p:sldId id="31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8940FA-CC0D-2545-9B56-FBBCB21C83C8}">
          <p14:sldIdLst>
            <p14:sldId id="256"/>
            <p14:sldId id="268"/>
            <p14:sldId id="269"/>
            <p14:sldId id="270"/>
            <p14:sldId id="271"/>
            <p14:sldId id="272"/>
            <p14:sldId id="257"/>
            <p14:sldId id="267"/>
            <p14:sldId id="258"/>
            <p14:sldId id="259"/>
            <p14:sldId id="260"/>
            <p14:sldId id="261"/>
            <p14:sldId id="262"/>
            <p14:sldId id="263"/>
            <p14:sldId id="264"/>
            <p14:sldId id="265"/>
            <p14:sldId id="266"/>
            <p14:sldId id="330"/>
            <p14:sldId id="298"/>
            <p14:sldId id="273"/>
            <p14:sldId id="274"/>
            <p14:sldId id="275"/>
            <p14:sldId id="327"/>
            <p14:sldId id="325"/>
            <p14:sldId id="276"/>
            <p14:sldId id="277"/>
            <p14:sldId id="278"/>
            <p14:sldId id="281"/>
            <p14:sldId id="282"/>
            <p14:sldId id="324"/>
            <p14:sldId id="283"/>
            <p14:sldId id="331"/>
            <p14:sldId id="284"/>
            <p14:sldId id="295"/>
            <p14:sldId id="285"/>
            <p14:sldId id="286"/>
            <p14:sldId id="287"/>
            <p14:sldId id="288"/>
            <p14:sldId id="297"/>
            <p14:sldId id="299"/>
            <p14:sldId id="300"/>
            <p14:sldId id="301"/>
            <p14:sldId id="302"/>
            <p14:sldId id="303"/>
            <p14:sldId id="304"/>
            <p14:sldId id="305"/>
            <p14:sldId id="326"/>
            <p14:sldId id="306"/>
            <p14:sldId id="307"/>
            <p14:sldId id="308"/>
            <p14:sldId id="309"/>
            <p14:sldId id="310"/>
            <p14:sldId id="311"/>
            <p14:sldId id="312"/>
            <p14:sldId id="280"/>
            <p14:sldId id="296"/>
            <p14:sldId id="279"/>
            <p14:sldId id="294"/>
            <p14:sldId id="289"/>
            <p14:sldId id="290"/>
            <p14:sldId id="291"/>
            <p14:sldId id="332"/>
            <p14:sldId id="292"/>
            <p14:sldId id="293"/>
            <p14:sldId id="314"/>
            <p14:sldId id="317"/>
            <p14:sldId id="315"/>
            <p14:sldId id="316"/>
            <p14:sldId id="318"/>
            <p14:sldId id="319"/>
            <p14:sldId id="320"/>
            <p14:sldId id="321"/>
            <p14:sldId id="323"/>
            <p14:sldId id="322"/>
            <p14:sldId id="328"/>
            <p14:sldId id="329"/>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71"/>
    <p:restoredTop sz="93692"/>
  </p:normalViewPr>
  <p:slideViewPr>
    <p:cSldViewPr snapToGrid="0" snapToObjects="1">
      <p:cViewPr varScale="1">
        <p:scale>
          <a:sx n="65" d="100"/>
          <a:sy n="65" d="100"/>
        </p:scale>
        <p:origin x="23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9392F7-C10F-7B40-8CC2-5E3D700DCB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DCA5A5-FB1A-F447-BACF-A48C24E25D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3CEEEF-1BF7-4747-9FF7-832EDA20F3F7}" type="datetimeFigureOut">
              <a:rPr lang="en-US" smtClean="0"/>
              <a:t>11/5/18</a:t>
            </a:fld>
            <a:endParaRPr lang="en-US"/>
          </a:p>
        </p:txBody>
      </p:sp>
      <p:sp>
        <p:nvSpPr>
          <p:cNvPr id="4" name="Footer Placeholder 3">
            <a:extLst>
              <a:ext uri="{FF2B5EF4-FFF2-40B4-BE49-F238E27FC236}">
                <a16:creationId xmlns:a16="http://schemas.microsoft.com/office/drawing/2014/main" id="{F3E32A27-0670-2B49-9B47-D39A379414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701FC1B-B2F4-7B4C-B6AC-2BF11A69F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1E4C5A-EEA4-504F-AFE4-81A78C69E2AC}" type="slidenum">
              <a:rPr lang="en-US" smtClean="0"/>
              <a:t>‹#›</a:t>
            </a:fld>
            <a:endParaRPr lang="en-US"/>
          </a:p>
        </p:txBody>
      </p:sp>
    </p:spTree>
    <p:extLst>
      <p:ext uri="{BB962C8B-B14F-4D97-AF65-F5344CB8AC3E}">
        <p14:creationId xmlns:p14="http://schemas.microsoft.com/office/powerpoint/2010/main" val="2327948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A2DBF-20B8-EA42-AA09-C1B8A7954FB5}" type="datetimeFigureOut">
              <a:rPr lang="en-US" smtClean="0"/>
              <a:t>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CAAE4-631C-1C4A-BA80-BF86215B16FD}" type="slidenum">
              <a:rPr lang="en-US" smtClean="0"/>
              <a:t>‹#›</a:t>
            </a:fld>
            <a:endParaRPr lang="en-US"/>
          </a:p>
        </p:txBody>
      </p:sp>
    </p:spTree>
    <p:extLst>
      <p:ext uri="{BB962C8B-B14F-4D97-AF65-F5344CB8AC3E}">
        <p14:creationId xmlns:p14="http://schemas.microsoft.com/office/powerpoint/2010/main" val="2695568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CAAE4-631C-1C4A-BA80-BF86215B16FD}" type="slidenum">
              <a:rPr lang="en-US" smtClean="0"/>
              <a:t>40</a:t>
            </a:fld>
            <a:endParaRPr lang="en-US"/>
          </a:p>
        </p:txBody>
      </p:sp>
    </p:spTree>
    <p:extLst>
      <p:ext uri="{BB962C8B-B14F-4D97-AF65-F5344CB8AC3E}">
        <p14:creationId xmlns:p14="http://schemas.microsoft.com/office/powerpoint/2010/main" val="2916586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5AA2-FF3B-C94F-B415-C5A3DB2683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AC267E-3C7C-CD4D-8B30-524E8A1BD0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A1450B-2E5B-9F43-B12E-24C8C868A567}"/>
              </a:ext>
            </a:extLst>
          </p:cNvPr>
          <p:cNvSpPr>
            <a:spLocks noGrp="1"/>
          </p:cNvSpPr>
          <p:nvPr>
            <p:ph type="dt" sz="half" idx="10"/>
          </p:nvPr>
        </p:nvSpPr>
        <p:spPr/>
        <p:txBody>
          <a:bodyPr/>
          <a:lstStyle/>
          <a:p>
            <a:fld id="{2B648AA3-93CD-D24B-9DE7-1EC453214A4A}" type="datetimeFigureOut">
              <a:rPr lang="en-US" smtClean="0"/>
              <a:t>11/5/18</a:t>
            </a:fld>
            <a:endParaRPr lang="en-US"/>
          </a:p>
        </p:txBody>
      </p:sp>
      <p:sp>
        <p:nvSpPr>
          <p:cNvPr id="5" name="Footer Placeholder 4">
            <a:extLst>
              <a:ext uri="{FF2B5EF4-FFF2-40B4-BE49-F238E27FC236}">
                <a16:creationId xmlns:a16="http://schemas.microsoft.com/office/drawing/2014/main" id="{26692BEE-7642-AD44-B61E-DE6232C5C1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0F2CE-44DD-944A-AC51-D419710C3523}"/>
              </a:ext>
            </a:extLst>
          </p:cNvPr>
          <p:cNvSpPr>
            <a:spLocks noGrp="1"/>
          </p:cNvSpPr>
          <p:nvPr>
            <p:ph type="sldNum" sz="quarter" idx="12"/>
          </p:nvPr>
        </p:nvSpPr>
        <p:spPr/>
        <p:txBody>
          <a:bodyPr/>
          <a:lstStyle/>
          <a:p>
            <a:fld id="{EF56BF18-38BD-DD4A-B64A-F6FEA06D6184}" type="slidenum">
              <a:rPr lang="en-US" smtClean="0"/>
              <a:t>‹#›</a:t>
            </a:fld>
            <a:endParaRPr lang="en-US"/>
          </a:p>
        </p:txBody>
      </p:sp>
    </p:spTree>
    <p:extLst>
      <p:ext uri="{BB962C8B-B14F-4D97-AF65-F5344CB8AC3E}">
        <p14:creationId xmlns:p14="http://schemas.microsoft.com/office/powerpoint/2010/main" val="3986523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D1BB-10CD-6048-8AC8-8C3661C560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CC22DF-72D3-F74E-A9A0-7A031B1321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52310-B83F-D24F-90AF-9168FA03A747}"/>
              </a:ext>
            </a:extLst>
          </p:cNvPr>
          <p:cNvSpPr>
            <a:spLocks noGrp="1"/>
          </p:cNvSpPr>
          <p:nvPr>
            <p:ph type="dt" sz="half" idx="10"/>
          </p:nvPr>
        </p:nvSpPr>
        <p:spPr/>
        <p:txBody>
          <a:bodyPr/>
          <a:lstStyle/>
          <a:p>
            <a:fld id="{2B648AA3-93CD-D24B-9DE7-1EC453214A4A}" type="datetimeFigureOut">
              <a:rPr lang="en-US" smtClean="0"/>
              <a:t>11/5/18</a:t>
            </a:fld>
            <a:endParaRPr lang="en-US"/>
          </a:p>
        </p:txBody>
      </p:sp>
      <p:sp>
        <p:nvSpPr>
          <p:cNvPr id="5" name="Footer Placeholder 4">
            <a:extLst>
              <a:ext uri="{FF2B5EF4-FFF2-40B4-BE49-F238E27FC236}">
                <a16:creationId xmlns:a16="http://schemas.microsoft.com/office/drawing/2014/main" id="{E66E02E8-CAF2-E14B-849F-B03DE3A68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594F4-C579-0844-B029-E4F064286634}"/>
              </a:ext>
            </a:extLst>
          </p:cNvPr>
          <p:cNvSpPr>
            <a:spLocks noGrp="1"/>
          </p:cNvSpPr>
          <p:nvPr>
            <p:ph type="sldNum" sz="quarter" idx="12"/>
          </p:nvPr>
        </p:nvSpPr>
        <p:spPr/>
        <p:txBody>
          <a:bodyPr/>
          <a:lstStyle/>
          <a:p>
            <a:fld id="{EF56BF18-38BD-DD4A-B64A-F6FEA06D6184}" type="slidenum">
              <a:rPr lang="en-US" smtClean="0"/>
              <a:t>‹#›</a:t>
            </a:fld>
            <a:endParaRPr lang="en-US"/>
          </a:p>
        </p:txBody>
      </p:sp>
    </p:spTree>
    <p:extLst>
      <p:ext uri="{BB962C8B-B14F-4D97-AF65-F5344CB8AC3E}">
        <p14:creationId xmlns:p14="http://schemas.microsoft.com/office/powerpoint/2010/main" val="1764977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BFF8B5-03C3-4D4C-ADB6-19242E43D3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7AA937-4B5B-BD48-A091-A821B474FE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BD8B5-D2BF-9647-801B-F72D4A54F1E5}"/>
              </a:ext>
            </a:extLst>
          </p:cNvPr>
          <p:cNvSpPr>
            <a:spLocks noGrp="1"/>
          </p:cNvSpPr>
          <p:nvPr>
            <p:ph type="dt" sz="half" idx="10"/>
          </p:nvPr>
        </p:nvSpPr>
        <p:spPr/>
        <p:txBody>
          <a:bodyPr/>
          <a:lstStyle/>
          <a:p>
            <a:fld id="{2B648AA3-93CD-D24B-9DE7-1EC453214A4A}" type="datetimeFigureOut">
              <a:rPr lang="en-US" smtClean="0"/>
              <a:t>11/5/18</a:t>
            </a:fld>
            <a:endParaRPr lang="en-US"/>
          </a:p>
        </p:txBody>
      </p:sp>
      <p:sp>
        <p:nvSpPr>
          <p:cNvPr id="5" name="Footer Placeholder 4">
            <a:extLst>
              <a:ext uri="{FF2B5EF4-FFF2-40B4-BE49-F238E27FC236}">
                <a16:creationId xmlns:a16="http://schemas.microsoft.com/office/drawing/2014/main" id="{9F3FF8EE-F069-014E-9EEB-8770BCB1B2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1D5A0-D22B-964B-8F85-9108EE5C0925}"/>
              </a:ext>
            </a:extLst>
          </p:cNvPr>
          <p:cNvSpPr>
            <a:spLocks noGrp="1"/>
          </p:cNvSpPr>
          <p:nvPr>
            <p:ph type="sldNum" sz="quarter" idx="12"/>
          </p:nvPr>
        </p:nvSpPr>
        <p:spPr/>
        <p:txBody>
          <a:bodyPr/>
          <a:lstStyle/>
          <a:p>
            <a:fld id="{EF56BF18-38BD-DD4A-B64A-F6FEA06D6184}" type="slidenum">
              <a:rPr lang="en-US" smtClean="0"/>
              <a:t>‹#›</a:t>
            </a:fld>
            <a:endParaRPr lang="en-US"/>
          </a:p>
        </p:txBody>
      </p:sp>
    </p:spTree>
    <p:extLst>
      <p:ext uri="{BB962C8B-B14F-4D97-AF65-F5344CB8AC3E}">
        <p14:creationId xmlns:p14="http://schemas.microsoft.com/office/powerpoint/2010/main" val="1506749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04601-1464-AD4E-926C-6F5E51E268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D4B7-04B8-4940-96C5-023822346C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319873-C055-3844-A2F3-97CA351D050F}"/>
              </a:ext>
            </a:extLst>
          </p:cNvPr>
          <p:cNvSpPr>
            <a:spLocks noGrp="1"/>
          </p:cNvSpPr>
          <p:nvPr>
            <p:ph type="dt" sz="half" idx="10"/>
          </p:nvPr>
        </p:nvSpPr>
        <p:spPr/>
        <p:txBody>
          <a:bodyPr/>
          <a:lstStyle/>
          <a:p>
            <a:fld id="{2B648AA3-93CD-D24B-9DE7-1EC453214A4A}" type="datetimeFigureOut">
              <a:rPr lang="en-US" smtClean="0"/>
              <a:t>11/5/18</a:t>
            </a:fld>
            <a:endParaRPr lang="en-US"/>
          </a:p>
        </p:txBody>
      </p:sp>
      <p:sp>
        <p:nvSpPr>
          <p:cNvPr id="5" name="Footer Placeholder 4">
            <a:extLst>
              <a:ext uri="{FF2B5EF4-FFF2-40B4-BE49-F238E27FC236}">
                <a16:creationId xmlns:a16="http://schemas.microsoft.com/office/drawing/2014/main" id="{CDD0B0A8-F5F4-C94A-BF39-DCDDB222A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733A9-16D5-B44C-8EFF-54D60E51AF29}"/>
              </a:ext>
            </a:extLst>
          </p:cNvPr>
          <p:cNvSpPr>
            <a:spLocks noGrp="1"/>
          </p:cNvSpPr>
          <p:nvPr>
            <p:ph type="sldNum" sz="quarter" idx="12"/>
          </p:nvPr>
        </p:nvSpPr>
        <p:spPr/>
        <p:txBody>
          <a:bodyPr/>
          <a:lstStyle/>
          <a:p>
            <a:fld id="{EF56BF18-38BD-DD4A-B64A-F6FEA06D6184}" type="slidenum">
              <a:rPr lang="en-US" smtClean="0"/>
              <a:t>‹#›</a:t>
            </a:fld>
            <a:endParaRPr lang="en-US"/>
          </a:p>
        </p:txBody>
      </p:sp>
    </p:spTree>
    <p:extLst>
      <p:ext uri="{BB962C8B-B14F-4D97-AF65-F5344CB8AC3E}">
        <p14:creationId xmlns:p14="http://schemas.microsoft.com/office/powerpoint/2010/main" val="4081580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7A409-1A0D-694B-A122-45B59F18D6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E3F801-973C-C64A-A3D5-8B73A94AC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6993DD-FBD5-714E-85C4-6C5D1A3E5B82}"/>
              </a:ext>
            </a:extLst>
          </p:cNvPr>
          <p:cNvSpPr>
            <a:spLocks noGrp="1"/>
          </p:cNvSpPr>
          <p:nvPr>
            <p:ph type="dt" sz="half" idx="10"/>
          </p:nvPr>
        </p:nvSpPr>
        <p:spPr/>
        <p:txBody>
          <a:bodyPr/>
          <a:lstStyle/>
          <a:p>
            <a:fld id="{2B648AA3-93CD-D24B-9DE7-1EC453214A4A}" type="datetimeFigureOut">
              <a:rPr lang="en-US" smtClean="0"/>
              <a:t>11/5/18</a:t>
            </a:fld>
            <a:endParaRPr lang="en-US"/>
          </a:p>
        </p:txBody>
      </p:sp>
      <p:sp>
        <p:nvSpPr>
          <p:cNvPr id="5" name="Footer Placeholder 4">
            <a:extLst>
              <a:ext uri="{FF2B5EF4-FFF2-40B4-BE49-F238E27FC236}">
                <a16:creationId xmlns:a16="http://schemas.microsoft.com/office/drawing/2014/main" id="{C699BF5E-6523-9E48-8E2A-86B41C58E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70636-57CA-9447-A435-470D37F7999D}"/>
              </a:ext>
            </a:extLst>
          </p:cNvPr>
          <p:cNvSpPr>
            <a:spLocks noGrp="1"/>
          </p:cNvSpPr>
          <p:nvPr>
            <p:ph type="sldNum" sz="quarter" idx="12"/>
          </p:nvPr>
        </p:nvSpPr>
        <p:spPr/>
        <p:txBody>
          <a:bodyPr/>
          <a:lstStyle/>
          <a:p>
            <a:fld id="{EF56BF18-38BD-DD4A-B64A-F6FEA06D6184}" type="slidenum">
              <a:rPr lang="en-US" smtClean="0"/>
              <a:t>‹#›</a:t>
            </a:fld>
            <a:endParaRPr lang="en-US"/>
          </a:p>
        </p:txBody>
      </p:sp>
    </p:spTree>
    <p:extLst>
      <p:ext uri="{BB962C8B-B14F-4D97-AF65-F5344CB8AC3E}">
        <p14:creationId xmlns:p14="http://schemas.microsoft.com/office/powerpoint/2010/main" val="1147916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FD021-C0A2-9041-A1A3-40EEB7E465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0D22BC-3A3D-A746-939B-0C5061AB9E5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73F29D-5A63-0342-AF86-61EA35B0D6B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D0485E-1057-A64C-8FCC-A1CC5CFF8779}"/>
              </a:ext>
            </a:extLst>
          </p:cNvPr>
          <p:cNvSpPr>
            <a:spLocks noGrp="1"/>
          </p:cNvSpPr>
          <p:nvPr>
            <p:ph type="dt" sz="half" idx="10"/>
          </p:nvPr>
        </p:nvSpPr>
        <p:spPr/>
        <p:txBody>
          <a:bodyPr/>
          <a:lstStyle/>
          <a:p>
            <a:fld id="{2B648AA3-93CD-D24B-9DE7-1EC453214A4A}" type="datetimeFigureOut">
              <a:rPr lang="en-US" smtClean="0"/>
              <a:t>11/5/18</a:t>
            </a:fld>
            <a:endParaRPr lang="en-US"/>
          </a:p>
        </p:txBody>
      </p:sp>
      <p:sp>
        <p:nvSpPr>
          <p:cNvPr id="6" name="Footer Placeholder 5">
            <a:extLst>
              <a:ext uri="{FF2B5EF4-FFF2-40B4-BE49-F238E27FC236}">
                <a16:creationId xmlns:a16="http://schemas.microsoft.com/office/drawing/2014/main" id="{305C906E-4330-C242-8972-DEF7BF59E7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2997C6-7EB8-BC43-828B-F053FE99F2DD}"/>
              </a:ext>
            </a:extLst>
          </p:cNvPr>
          <p:cNvSpPr>
            <a:spLocks noGrp="1"/>
          </p:cNvSpPr>
          <p:nvPr>
            <p:ph type="sldNum" sz="quarter" idx="12"/>
          </p:nvPr>
        </p:nvSpPr>
        <p:spPr/>
        <p:txBody>
          <a:bodyPr/>
          <a:lstStyle/>
          <a:p>
            <a:fld id="{EF56BF18-38BD-DD4A-B64A-F6FEA06D6184}" type="slidenum">
              <a:rPr lang="en-US" smtClean="0"/>
              <a:t>‹#›</a:t>
            </a:fld>
            <a:endParaRPr lang="en-US"/>
          </a:p>
        </p:txBody>
      </p:sp>
    </p:spTree>
    <p:extLst>
      <p:ext uri="{BB962C8B-B14F-4D97-AF65-F5344CB8AC3E}">
        <p14:creationId xmlns:p14="http://schemas.microsoft.com/office/powerpoint/2010/main" val="3463378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EA838-B3F2-E548-B08F-04A6D3C15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6CA6F5-97BA-4043-93AB-BC5A5337E7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EA1608-51B7-3C46-A43E-3B0E26F80D6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F3EA43-312C-014E-B74B-5619484022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97AA00B-ECFD-1042-9280-184E4734AB3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2DAEA-A14B-1049-AFDC-8D6DD6563C82}"/>
              </a:ext>
            </a:extLst>
          </p:cNvPr>
          <p:cNvSpPr>
            <a:spLocks noGrp="1"/>
          </p:cNvSpPr>
          <p:nvPr>
            <p:ph type="dt" sz="half" idx="10"/>
          </p:nvPr>
        </p:nvSpPr>
        <p:spPr/>
        <p:txBody>
          <a:bodyPr/>
          <a:lstStyle/>
          <a:p>
            <a:fld id="{2B648AA3-93CD-D24B-9DE7-1EC453214A4A}" type="datetimeFigureOut">
              <a:rPr lang="en-US" smtClean="0"/>
              <a:t>11/5/18</a:t>
            </a:fld>
            <a:endParaRPr lang="en-US"/>
          </a:p>
        </p:txBody>
      </p:sp>
      <p:sp>
        <p:nvSpPr>
          <p:cNvPr id="8" name="Footer Placeholder 7">
            <a:extLst>
              <a:ext uri="{FF2B5EF4-FFF2-40B4-BE49-F238E27FC236}">
                <a16:creationId xmlns:a16="http://schemas.microsoft.com/office/drawing/2014/main" id="{1D0240BB-339E-D148-8279-179451E57B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244AC1-A0CB-AD48-AB4D-2DD5073BC99B}"/>
              </a:ext>
            </a:extLst>
          </p:cNvPr>
          <p:cNvSpPr>
            <a:spLocks noGrp="1"/>
          </p:cNvSpPr>
          <p:nvPr>
            <p:ph type="sldNum" sz="quarter" idx="12"/>
          </p:nvPr>
        </p:nvSpPr>
        <p:spPr/>
        <p:txBody>
          <a:bodyPr/>
          <a:lstStyle/>
          <a:p>
            <a:fld id="{EF56BF18-38BD-DD4A-B64A-F6FEA06D6184}" type="slidenum">
              <a:rPr lang="en-US" smtClean="0"/>
              <a:t>‹#›</a:t>
            </a:fld>
            <a:endParaRPr lang="en-US"/>
          </a:p>
        </p:txBody>
      </p:sp>
    </p:spTree>
    <p:extLst>
      <p:ext uri="{BB962C8B-B14F-4D97-AF65-F5344CB8AC3E}">
        <p14:creationId xmlns:p14="http://schemas.microsoft.com/office/powerpoint/2010/main" val="188570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E94D-B2CC-4546-B599-806FF37286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64999B-28EF-2C44-85AE-CA347CF07B51}"/>
              </a:ext>
            </a:extLst>
          </p:cNvPr>
          <p:cNvSpPr>
            <a:spLocks noGrp="1"/>
          </p:cNvSpPr>
          <p:nvPr>
            <p:ph type="dt" sz="half" idx="10"/>
          </p:nvPr>
        </p:nvSpPr>
        <p:spPr/>
        <p:txBody>
          <a:bodyPr/>
          <a:lstStyle/>
          <a:p>
            <a:fld id="{2B648AA3-93CD-D24B-9DE7-1EC453214A4A}" type="datetimeFigureOut">
              <a:rPr lang="en-US" smtClean="0"/>
              <a:t>11/5/18</a:t>
            </a:fld>
            <a:endParaRPr lang="en-US"/>
          </a:p>
        </p:txBody>
      </p:sp>
      <p:sp>
        <p:nvSpPr>
          <p:cNvPr id="4" name="Footer Placeholder 3">
            <a:extLst>
              <a:ext uri="{FF2B5EF4-FFF2-40B4-BE49-F238E27FC236}">
                <a16:creationId xmlns:a16="http://schemas.microsoft.com/office/drawing/2014/main" id="{D42E2F34-8D8F-0549-B1B7-D017ED5AC6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17D45A-5550-A44A-9CDD-880E3C23E8AA}"/>
              </a:ext>
            </a:extLst>
          </p:cNvPr>
          <p:cNvSpPr>
            <a:spLocks noGrp="1"/>
          </p:cNvSpPr>
          <p:nvPr>
            <p:ph type="sldNum" sz="quarter" idx="12"/>
          </p:nvPr>
        </p:nvSpPr>
        <p:spPr/>
        <p:txBody>
          <a:bodyPr/>
          <a:lstStyle/>
          <a:p>
            <a:fld id="{EF56BF18-38BD-DD4A-B64A-F6FEA06D6184}" type="slidenum">
              <a:rPr lang="en-US" smtClean="0"/>
              <a:t>‹#›</a:t>
            </a:fld>
            <a:endParaRPr lang="en-US"/>
          </a:p>
        </p:txBody>
      </p:sp>
    </p:spTree>
    <p:extLst>
      <p:ext uri="{BB962C8B-B14F-4D97-AF65-F5344CB8AC3E}">
        <p14:creationId xmlns:p14="http://schemas.microsoft.com/office/powerpoint/2010/main" val="1026034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C43C65-644C-A547-8850-149D68D89DD6}"/>
              </a:ext>
            </a:extLst>
          </p:cNvPr>
          <p:cNvSpPr>
            <a:spLocks noGrp="1"/>
          </p:cNvSpPr>
          <p:nvPr>
            <p:ph type="dt" sz="half" idx="10"/>
          </p:nvPr>
        </p:nvSpPr>
        <p:spPr/>
        <p:txBody>
          <a:bodyPr/>
          <a:lstStyle/>
          <a:p>
            <a:fld id="{2B648AA3-93CD-D24B-9DE7-1EC453214A4A}" type="datetimeFigureOut">
              <a:rPr lang="en-US" smtClean="0"/>
              <a:t>11/5/18</a:t>
            </a:fld>
            <a:endParaRPr lang="en-US"/>
          </a:p>
        </p:txBody>
      </p:sp>
      <p:sp>
        <p:nvSpPr>
          <p:cNvPr id="3" name="Footer Placeholder 2">
            <a:extLst>
              <a:ext uri="{FF2B5EF4-FFF2-40B4-BE49-F238E27FC236}">
                <a16:creationId xmlns:a16="http://schemas.microsoft.com/office/drawing/2014/main" id="{ACF7EF6F-4145-214B-8A11-66C7042B4B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EA410A-AA30-4C4F-9BBB-3616484B3F60}"/>
              </a:ext>
            </a:extLst>
          </p:cNvPr>
          <p:cNvSpPr>
            <a:spLocks noGrp="1"/>
          </p:cNvSpPr>
          <p:nvPr>
            <p:ph type="sldNum" sz="quarter" idx="12"/>
          </p:nvPr>
        </p:nvSpPr>
        <p:spPr/>
        <p:txBody>
          <a:bodyPr/>
          <a:lstStyle/>
          <a:p>
            <a:fld id="{EF56BF18-38BD-DD4A-B64A-F6FEA06D6184}" type="slidenum">
              <a:rPr lang="en-US" smtClean="0"/>
              <a:t>‹#›</a:t>
            </a:fld>
            <a:endParaRPr lang="en-US"/>
          </a:p>
        </p:txBody>
      </p:sp>
    </p:spTree>
    <p:extLst>
      <p:ext uri="{BB962C8B-B14F-4D97-AF65-F5344CB8AC3E}">
        <p14:creationId xmlns:p14="http://schemas.microsoft.com/office/powerpoint/2010/main" val="610462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91402-1456-0442-977C-601890CE8D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2C6006-E75A-2240-8BA4-D114D12D77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696D29-6EF8-804C-88AE-7FD60C2A6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1B67C3-33E5-534D-8F5C-7517ED65F11D}"/>
              </a:ext>
            </a:extLst>
          </p:cNvPr>
          <p:cNvSpPr>
            <a:spLocks noGrp="1"/>
          </p:cNvSpPr>
          <p:nvPr>
            <p:ph type="dt" sz="half" idx="10"/>
          </p:nvPr>
        </p:nvSpPr>
        <p:spPr/>
        <p:txBody>
          <a:bodyPr/>
          <a:lstStyle/>
          <a:p>
            <a:fld id="{2B648AA3-93CD-D24B-9DE7-1EC453214A4A}" type="datetimeFigureOut">
              <a:rPr lang="en-US" smtClean="0"/>
              <a:t>11/5/18</a:t>
            </a:fld>
            <a:endParaRPr lang="en-US"/>
          </a:p>
        </p:txBody>
      </p:sp>
      <p:sp>
        <p:nvSpPr>
          <p:cNvPr id="6" name="Footer Placeholder 5">
            <a:extLst>
              <a:ext uri="{FF2B5EF4-FFF2-40B4-BE49-F238E27FC236}">
                <a16:creationId xmlns:a16="http://schemas.microsoft.com/office/drawing/2014/main" id="{A418499B-41DC-074F-AAAC-8E746B2661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E14E25-97AB-0F4A-BD2C-61061BF166E9}"/>
              </a:ext>
            </a:extLst>
          </p:cNvPr>
          <p:cNvSpPr>
            <a:spLocks noGrp="1"/>
          </p:cNvSpPr>
          <p:nvPr>
            <p:ph type="sldNum" sz="quarter" idx="12"/>
          </p:nvPr>
        </p:nvSpPr>
        <p:spPr/>
        <p:txBody>
          <a:bodyPr/>
          <a:lstStyle/>
          <a:p>
            <a:fld id="{EF56BF18-38BD-DD4A-B64A-F6FEA06D6184}" type="slidenum">
              <a:rPr lang="en-US" smtClean="0"/>
              <a:t>‹#›</a:t>
            </a:fld>
            <a:endParaRPr lang="en-US"/>
          </a:p>
        </p:txBody>
      </p:sp>
    </p:spTree>
    <p:extLst>
      <p:ext uri="{BB962C8B-B14F-4D97-AF65-F5344CB8AC3E}">
        <p14:creationId xmlns:p14="http://schemas.microsoft.com/office/powerpoint/2010/main" val="1668088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220A-2D85-BD4D-A6C1-AABF0E93FC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8520E5-F359-6147-9ECF-B4FE9A5F6F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AA93BE-1FDD-B64D-A06D-56F9D1544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F990C9-18E3-9648-8129-42FCA08461AB}"/>
              </a:ext>
            </a:extLst>
          </p:cNvPr>
          <p:cNvSpPr>
            <a:spLocks noGrp="1"/>
          </p:cNvSpPr>
          <p:nvPr>
            <p:ph type="dt" sz="half" idx="10"/>
          </p:nvPr>
        </p:nvSpPr>
        <p:spPr/>
        <p:txBody>
          <a:bodyPr/>
          <a:lstStyle/>
          <a:p>
            <a:fld id="{2B648AA3-93CD-D24B-9DE7-1EC453214A4A}" type="datetimeFigureOut">
              <a:rPr lang="en-US" smtClean="0"/>
              <a:t>11/5/18</a:t>
            </a:fld>
            <a:endParaRPr lang="en-US"/>
          </a:p>
        </p:txBody>
      </p:sp>
      <p:sp>
        <p:nvSpPr>
          <p:cNvPr id="6" name="Footer Placeholder 5">
            <a:extLst>
              <a:ext uri="{FF2B5EF4-FFF2-40B4-BE49-F238E27FC236}">
                <a16:creationId xmlns:a16="http://schemas.microsoft.com/office/drawing/2014/main" id="{4D39E5C2-7AAF-5244-9490-7E4CB48CCC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9DB477-C3A7-754E-94C4-7551FA1A6509}"/>
              </a:ext>
            </a:extLst>
          </p:cNvPr>
          <p:cNvSpPr>
            <a:spLocks noGrp="1"/>
          </p:cNvSpPr>
          <p:nvPr>
            <p:ph type="sldNum" sz="quarter" idx="12"/>
          </p:nvPr>
        </p:nvSpPr>
        <p:spPr/>
        <p:txBody>
          <a:bodyPr/>
          <a:lstStyle/>
          <a:p>
            <a:fld id="{EF56BF18-38BD-DD4A-B64A-F6FEA06D6184}" type="slidenum">
              <a:rPr lang="en-US" smtClean="0"/>
              <a:t>‹#›</a:t>
            </a:fld>
            <a:endParaRPr lang="en-US"/>
          </a:p>
        </p:txBody>
      </p:sp>
    </p:spTree>
    <p:extLst>
      <p:ext uri="{BB962C8B-B14F-4D97-AF65-F5344CB8AC3E}">
        <p14:creationId xmlns:p14="http://schemas.microsoft.com/office/powerpoint/2010/main" val="103083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2C4192-F367-7044-B926-62DD00A3DC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6D2220-80B6-394E-A70B-75D00BA12B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B26F2-97FA-EB4C-9581-5A4917673A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48AA3-93CD-D24B-9DE7-1EC453214A4A}" type="datetimeFigureOut">
              <a:rPr lang="en-US" smtClean="0"/>
              <a:t>11/5/18</a:t>
            </a:fld>
            <a:endParaRPr lang="en-US"/>
          </a:p>
        </p:txBody>
      </p:sp>
      <p:sp>
        <p:nvSpPr>
          <p:cNvPr id="5" name="Footer Placeholder 4">
            <a:extLst>
              <a:ext uri="{FF2B5EF4-FFF2-40B4-BE49-F238E27FC236}">
                <a16:creationId xmlns:a16="http://schemas.microsoft.com/office/drawing/2014/main" id="{0395CA27-5A4B-B04B-A178-820865FA21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E3639B-16E6-874B-B432-4C61321C3D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56BF18-38BD-DD4A-B64A-F6FEA06D6184}" type="slidenum">
              <a:rPr lang="en-US" smtClean="0"/>
              <a:t>‹#›</a:t>
            </a:fld>
            <a:endParaRPr lang="en-US"/>
          </a:p>
        </p:txBody>
      </p:sp>
    </p:spTree>
    <p:extLst>
      <p:ext uri="{BB962C8B-B14F-4D97-AF65-F5344CB8AC3E}">
        <p14:creationId xmlns:p14="http://schemas.microsoft.com/office/powerpoint/2010/main" val="2961320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classroom.github.com/a/jdIuJE9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github.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hyperlink" Target="mailto:clara.james@minneapolis.ed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scm.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A8D3-EBD5-3140-B4C4-72B1BA0C6FC3}"/>
              </a:ext>
            </a:extLst>
          </p:cNvPr>
          <p:cNvSpPr>
            <a:spLocks noGrp="1"/>
          </p:cNvSpPr>
          <p:nvPr>
            <p:ph type="ctrTitle"/>
          </p:nvPr>
        </p:nvSpPr>
        <p:spPr/>
        <p:txBody>
          <a:bodyPr/>
          <a:lstStyle/>
          <a:p>
            <a:r>
              <a:rPr lang="en-US" dirty="0"/>
              <a:t>Classroom Lab Chapter 5</a:t>
            </a:r>
          </a:p>
        </p:txBody>
      </p:sp>
      <p:sp>
        <p:nvSpPr>
          <p:cNvPr id="3" name="Subtitle 2">
            <a:extLst>
              <a:ext uri="{FF2B5EF4-FFF2-40B4-BE49-F238E27FC236}">
                <a16:creationId xmlns:a16="http://schemas.microsoft.com/office/drawing/2014/main" id="{1AA69014-2936-5D42-A361-18D3734B5AB2}"/>
              </a:ext>
            </a:extLst>
          </p:cNvPr>
          <p:cNvSpPr>
            <a:spLocks noGrp="1"/>
          </p:cNvSpPr>
          <p:nvPr>
            <p:ph type="subTitle" idx="1"/>
          </p:nvPr>
        </p:nvSpPr>
        <p:spPr/>
        <p:txBody>
          <a:bodyPr/>
          <a:lstStyle/>
          <a:p>
            <a:r>
              <a:rPr lang="en-US" dirty="0"/>
              <a:t>ITEC 1150 Programming Logic and Design</a:t>
            </a:r>
          </a:p>
        </p:txBody>
      </p:sp>
    </p:spTree>
    <p:extLst>
      <p:ext uri="{BB962C8B-B14F-4D97-AF65-F5344CB8AC3E}">
        <p14:creationId xmlns:p14="http://schemas.microsoft.com/office/powerpoint/2010/main" val="2744033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9E4D-C0DD-5940-8C0E-3B04DE56B655}"/>
              </a:ext>
            </a:extLst>
          </p:cNvPr>
          <p:cNvSpPr>
            <a:spLocks noGrp="1"/>
          </p:cNvSpPr>
          <p:nvPr>
            <p:ph type="title"/>
          </p:nvPr>
        </p:nvSpPr>
        <p:spPr/>
        <p:txBody>
          <a:bodyPr/>
          <a:lstStyle/>
          <a:p>
            <a:r>
              <a:rPr lang="en-US" dirty="0"/>
              <a:t>And, instructors can share code with you</a:t>
            </a:r>
          </a:p>
        </p:txBody>
      </p:sp>
      <p:sp>
        <p:nvSpPr>
          <p:cNvPr id="3" name="Content Placeholder 2">
            <a:extLst>
              <a:ext uri="{FF2B5EF4-FFF2-40B4-BE49-F238E27FC236}">
                <a16:creationId xmlns:a16="http://schemas.microsoft.com/office/drawing/2014/main" id="{77BB1598-7EFC-6246-B026-1E265ED7B45C}"/>
              </a:ext>
            </a:extLst>
          </p:cNvPr>
          <p:cNvSpPr>
            <a:spLocks noGrp="1"/>
          </p:cNvSpPr>
          <p:nvPr>
            <p:ph idx="1"/>
          </p:nvPr>
        </p:nvSpPr>
        <p:spPr/>
        <p:txBody>
          <a:bodyPr/>
          <a:lstStyle/>
          <a:p>
            <a:r>
              <a:rPr lang="en-US" dirty="0"/>
              <a:t>Today, we'll share an outline for your classroom lab assignment</a:t>
            </a:r>
          </a:p>
          <a:p>
            <a:r>
              <a:rPr lang="en-US" dirty="0"/>
              <a:t>It includes the start of the program you'll finish in lab</a:t>
            </a:r>
          </a:p>
          <a:p>
            <a:r>
              <a:rPr lang="en-US" dirty="0"/>
              <a:t>And, some tests to check if your program is working correctly </a:t>
            </a:r>
          </a:p>
        </p:txBody>
      </p:sp>
    </p:spTree>
    <p:extLst>
      <p:ext uri="{BB962C8B-B14F-4D97-AF65-F5344CB8AC3E}">
        <p14:creationId xmlns:p14="http://schemas.microsoft.com/office/powerpoint/2010/main" val="127719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6F97-5114-9C46-A2DA-6E7C3573DACE}"/>
              </a:ext>
            </a:extLst>
          </p:cNvPr>
          <p:cNvSpPr>
            <a:spLocks noGrp="1"/>
          </p:cNvSpPr>
          <p:nvPr>
            <p:ph type="title"/>
          </p:nvPr>
        </p:nvSpPr>
        <p:spPr/>
        <p:txBody>
          <a:bodyPr/>
          <a:lstStyle/>
          <a:p>
            <a:r>
              <a:rPr lang="en-US" dirty="0"/>
              <a:t>Get the code</a:t>
            </a:r>
          </a:p>
        </p:txBody>
      </p:sp>
      <p:sp>
        <p:nvSpPr>
          <p:cNvPr id="3" name="Content Placeholder 2">
            <a:extLst>
              <a:ext uri="{FF2B5EF4-FFF2-40B4-BE49-F238E27FC236}">
                <a16:creationId xmlns:a16="http://schemas.microsoft.com/office/drawing/2014/main" id="{B25E8E62-71DD-194B-B83D-514458D1EE4D}"/>
              </a:ext>
            </a:extLst>
          </p:cNvPr>
          <p:cNvSpPr>
            <a:spLocks noGrp="1"/>
          </p:cNvSpPr>
          <p:nvPr>
            <p:ph idx="1"/>
          </p:nvPr>
        </p:nvSpPr>
        <p:spPr/>
        <p:txBody>
          <a:bodyPr/>
          <a:lstStyle/>
          <a:p>
            <a:r>
              <a:rPr lang="en-US" dirty="0"/>
              <a:t>Make sure you have activated your GitHub account</a:t>
            </a:r>
          </a:p>
          <a:p>
            <a:r>
              <a:rPr lang="en-US" dirty="0"/>
              <a:t>And are signed into GitHub</a:t>
            </a:r>
          </a:p>
          <a:p>
            <a:endParaRPr lang="en-US" dirty="0"/>
          </a:p>
          <a:p>
            <a:r>
              <a:rPr lang="en-US" dirty="0"/>
              <a:t>Now, go to this link:  </a:t>
            </a:r>
            <a:r>
              <a:rPr lang="en-US" sz="3200" dirty="0">
                <a:hlinkClick r:id="rId2"/>
              </a:rPr>
              <a:t>https://classroom.github.com/a/jdIuJE9T</a:t>
            </a:r>
            <a:r>
              <a:rPr lang="en-US" sz="3200" dirty="0"/>
              <a:t> </a:t>
            </a:r>
            <a:endParaRPr lang="en-US" dirty="0"/>
          </a:p>
        </p:txBody>
      </p:sp>
    </p:spTree>
    <p:extLst>
      <p:ext uri="{BB962C8B-B14F-4D97-AF65-F5344CB8AC3E}">
        <p14:creationId xmlns:p14="http://schemas.microsoft.com/office/powerpoint/2010/main" val="292710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81AF-B549-AA4A-8B4D-FCAEFEF60A35}"/>
              </a:ext>
            </a:extLst>
          </p:cNvPr>
          <p:cNvSpPr>
            <a:spLocks noGrp="1"/>
          </p:cNvSpPr>
          <p:nvPr>
            <p:ph type="title"/>
          </p:nvPr>
        </p:nvSpPr>
        <p:spPr>
          <a:xfrm>
            <a:off x="838200" y="365125"/>
            <a:ext cx="3767667" cy="1325563"/>
          </a:xfrm>
        </p:spPr>
        <p:txBody>
          <a:bodyPr/>
          <a:lstStyle/>
          <a:p>
            <a:r>
              <a:rPr lang="en-US" dirty="0"/>
              <a:t>Add to roster - skip this step</a:t>
            </a:r>
          </a:p>
        </p:txBody>
      </p:sp>
      <p:sp>
        <p:nvSpPr>
          <p:cNvPr id="3" name="Content Placeholder 2">
            <a:extLst>
              <a:ext uri="{FF2B5EF4-FFF2-40B4-BE49-F238E27FC236}">
                <a16:creationId xmlns:a16="http://schemas.microsoft.com/office/drawing/2014/main" id="{9C2BA36A-895F-7148-B78F-B954F0DCC218}"/>
              </a:ext>
            </a:extLst>
          </p:cNvPr>
          <p:cNvSpPr>
            <a:spLocks noGrp="1"/>
          </p:cNvSpPr>
          <p:nvPr>
            <p:ph idx="1"/>
          </p:nvPr>
        </p:nvSpPr>
        <p:spPr>
          <a:xfrm>
            <a:off x="838200" y="1825625"/>
            <a:ext cx="4021667" cy="4351338"/>
          </a:xfrm>
        </p:spPr>
        <p:txBody>
          <a:bodyPr/>
          <a:lstStyle/>
          <a:p>
            <a:r>
              <a:rPr lang="en-US" dirty="0"/>
              <a:t>Click the Skip button</a:t>
            </a:r>
          </a:p>
          <a:p>
            <a:pPr marL="0" indent="0">
              <a:buNone/>
            </a:pPr>
            <a:endParaRPr lang="en-US" dirty="0"/>
          </a:p>
        </p:txBody>
      </p:sp>
      <p:pic>
        <p:nvPicPr>
          <p:cNvPr id="4" name="Picture 3">
            <a:extLst>
              <a:ext uri="{FF2B5EF4-FFF2-40B4-BE49-F238E27FC236}">
                <a16:creationId xmlns:a16="http://schemas.microsoft.com/office/drawing/2014/main" id="{8C5EF575-2EB3-7C45-BDCA-7CA33AAA294A}"/>
              </a:ext>
            </a:extLst>
          </p:cNvPr>
          <p:cNvPicPr>
            <a:picLocks noChangeAspect="1"/>
          </p:cNvPicPr>
          <p:nvPr/>
        </p:nvPicPr>
        <p:blipFill>
          <a:blip r:embed="rId2"/>
          <a:stretch>
            <a:fillRect/>
          </a:stretch>
        </p:blipFill>
        <p:spPr>
          <a:xfrm>
            <a:off x="5250335" y="365125"/>
            <a:ext cx="6233279" cy="5977467"/>
          </a:xfrm>
          <a:prstGeom prst="rect">
            <a:avLst/>
          </a:prstGeom>
        </p:spPr>
      </p:pic>
      <p:cxnSp>
        <p:nvCxnSpPr>
          <p:cNvPr id="5" name="Straight Arrow Connector 4">
            <a:extLst>
              <a:ext uri="{FF2B5EF4-FFF2-40B4-BE49-F238E27FC236}">
                <a16:creationId xmlns:a16="http://schemas.microsoft.com/office/drawing/2014/main" id="{33C78CBF-7D79-5346-9883-EBDD89F1002F}"/>
              </a:ext>
            </a:extLst>
          </p:cNvPr>
          <p:cNvCxnSpPr>
            <a:cxnSpLocks/>
          </p:cNvCxnSpPr>
          <p:nvPr/>
        </p:nvCxnSpPr>
        <p:spPr>
          <a:xfrm>
            <a:off x="3463869" y="4348164"/>
            <a:ext cx="1667933" cy="1219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24DECBC-11DD-5F42-8977-A51B462D2935}"/>
              </a:ext>
            </a:extLst>
          </p:cNvPr>
          <p:cNvSpPr/>
          <p:nvPr/>
        </p:nvSpPr>
        <p:spPr>
          <a:xfrm>
            <a:off x="5012267" y="5465762"/>
            <a:ext cx="1430866" cy="87682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1538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A202-53E9-8441-8DB8-83772CD9A13A}"/>
              </a:ext>
            </a:extLst>
          </p:cNvPr>
          <p:cNvSpPr>
            <a:spLocks noGrp="1"/>
          </p:cNvSpPr>
          <p:nvPr>
            <p:ph type="title"/>
          </p:nvPr>
        </p:nvSpPr>
        <p:spPr>
          <a:xfrm>
            <a:off x="838200" y="365125"/>
            <a:ext cx="4512733" cy="1325563"/>
          </a:xfrm>
        </p:spPr>
        <p:txBody>
          <a:bodyPr/>
          <a:lstStyle/>
          <a:p>
            <a:r>
              <a:rPr lang="en-US" dirty="0"/>
              <a:t>Accept the assignment</a:t>
            </a:r>
          </a:p>
        </p:txBody>
      </p:sp>
      <p:sp>
        <p:nvSpPr>
          <p:cNvPr id="3" name="Content Placeholder 2">
            <a:extLst>
              <a:ext uri="{FF2B5EF4-FFF2-40B4-BE49-F238E27FC236}">
                <a16:creationId xmlns:a16="http://schemas.microsoft.com/office/drawing/2014/main" id="{9022EF94-3169-084F-9AE8-E94CF80EAA44}"/>
              </a:ext>
            </a:extLst>
          </p:cNvPr>
          <p:cNvSpPr>
            <a:spLocks noGrp="1"/>
          </p:cNvSpPr>
          <p:nvPr>
            <p:ph idx="1"/>
          </p:nvPr>
        </p:nvSpPr>
        <p:spPr>
          <a:xfrm>
            <a:off x="838200" y="2144683"/>
            <a:ext cx="4123267" cy="3998413"/>
          </a:xfrm>
        </p:spPr>
        <p:txBody>
          <a:bodyPr/>
          <a:lstStyle/>
          <a:p>
            <a:r>
              <a:rPr lang="en-US" dirty="0"/>
              <a:t>The name of the repository will have your GitHub username in it</a:t>
            </a:r>
          </a:p>
          <a:p>
            <a:r>
              <a:rPr lang="en-US" dirty="0"/>
              <a:t>Click the </a:t>
            </a:r>
            <a:r>
              <a:rPr lang="en-US" dirty="0">
                <a:solidFill>
                  <a:schemeClr val="accent6">
                    <a:lumMod val="75000"/>
                  </a:schemeClr>
                </a:solidFill>
              </a:rPr>
              <a:t>Accept this assignment </a:t>
            </a:r>
            <a:r>
              <a:rPr lang="en-US" dirty="0"/>
              <a:t>button</a:t>
            </a:r>
          </a:p>
        </p:txBody>
      </p:sp>
      <p:pic>
        <p:nvPicPr>
          <p:cNvPr id="4" name="Picture 3">
            <a:extLst>
              <a:ext uri="{FF2B5EF4-FFF2-40B4-BE49-F238E27FC236}">
                <a16:creationId xmlns:a16="http://schemas.microsoft.com/office/drawing/2014/main" id="{A479291D-D884-5243-996D-734038274592}"/>
              </a:ext>
            </a:extLst>
          </p:cNvPr>
          <p:cNvPicPr>
            <a:picLocks noChangeAspect="1"/>
          </p:cNvPicPr>
          <p:nvPr/>
        </p:nvPicPr>
        <p:blipFill>
          <a:blip r:embed="rId2"/>
          <a:stretch>
            <a:fillRect/>
          </a:stretch>
        </p:blipFill>
        <p:spPr>
          <a:xfrm>
            <a:off x="5559783" y="470430"/>
            <a:ext cx="6265154" cy="5706533"/>
          </a:xfrm>
          <a:prstGeom prst="rect">
            <a:avLst/>
          </a:prstGeom>
        </p:spPr>
      </p:pic>
      <p:cxnSp>
        <p:nvCxnSpPr>
          <p:cNvPr id="5" name="Straight Arrow Connector 4">
            <a:extLst>
              <a:ext uri="{FF2B5EF4-FFF2-40B4-BE49-F238E27FC236}">
                <a16:creationId xmlns:a16="http://schemas.microsoft.com/office/drawing/2014/main" id="{50FE0506-F0D8-A845-B05B-C0E53B9FC83D}"/>
              </a:ext>
            </a:extLst>
          </p:cNvPr>
          <p:cNvCxnSpPr>
            <a:cxnSpLocks/>
          </p:cNvCxnSpPr>
          <p:nvPr/>
        </p:nvCxnSpPr>
        <p:spPr>
          <a:xfrm>
            <a:off x="3237291" y="5195608"/>
            <a:ext cx="1855410" cy="1346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65D84C0-3C9B-9B4C-A94E-1D8F83BAB369}"/>
              </a:ext>
            </a:extLst>
          </p:cNvPr>
          <p:cNvSpPr/>
          <p:nvPr/>
        </p:nvSpPr>
        <p:spPr>
          <a:xfrm>
            <a:off x="5197126" y="4974696"/>
            <a:ext cx="2727674" cy="711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675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DC275-85CA-3143-ABEE-94834FCE035C}"/>
              </a:ext>
            </a:extLst>
          </p:cNvPr>
          <p:cNvSpPr>
            <a:spLocks noGrp="1"/>
          </p:cNvSpPr>
          <p:nvPr>
            <p:ph type="title"/>
          </p:nvPr>
        </p:nvSpPr>
        <p:spPr/>
        <p:txBody>
          <a:bodyPr/>
          <a:lstStyle/>
          <a:p>
            <a:r>
              <a:rPr lang="en-US" dirty="0"/>
              <a:t>Wait...</a:t>
            </a:r>
          </a:p>
        </p:txBody>
      </p:sp>
      <p:sp>
        <p:nvSpPr>
          <p:cNvPr id="3" name="Content Placeholder 2">
            <a:extLst>
              <a:ext uri="{FF2B5EF4-FFF2-40B4-BE49-F238E27FC236}">
                <a16:creationId xmlns:a16="http://schemas.microsoft.com/office/drawing/2014/main" id="{BDCADE59-332C-984E-9C8F-E963BB766989}"/>
              </a:ext>
            </a:extLst>
          </p:cNvPr>
          <p:cNvSpPr>
            <a:spLocks noGrp="1"/>
          </p:cNvSpPr>
          <p:nvPr>
            <p:ph idx="1"/>
          </p:nvPr>
        </p:nvSpPr>
        <p:spPr>
          <a:xfrm>
            <a:off x="838200" y="1825625"/>
            <a:ext cx="4749800" cy="4351338"/>
          </a:xfrm>
        </p:spPr>
        <p:txBody>
          <a:bodyPr/>
          <a:lstStyle/>
          <a:p>
            <a:r>
              <a:rPr lang="en-US" dirty="0"/>
              <a:t>GitHub will create a repository for you</a:t>
            </a:r>
          </a:p>
          <a:p>
            <a:r>
              <a:rPr lang="en-US" dirty="0"/>
              <a:t>This will have a copy of a starter PyCharm project</a:t>
            </a:r>
          </a:p>
          <a:p>
            <a:r>
              <a:rPr lang="en-US" dirty="0"/>
              <a:t>For this lab, you'll finish the code given </a:t>
            </a:r>
          </a:p>
        </p:txBody>
      </p:sp>
      <p:pic>
        <p:nvPicPr>
          <p:cNvPr id="4" name="Picture 3">
            <a:extLst>
              <a:ext uri="{FF2B5EF4-FFF2-40B4-BE49-F238E27FC236}">
                <a16:creationId xmlns:a16="http://schemas.microsoft.com/office/drawing/2014/main" id="{009006A1-CC48-3245-9602-C36CA9A0BF0B}"/>
              </a:ext>
            </a:extLst>
          </p:cNvPr>
          <p:cNvPicPr>
            <a:picLocks noChangeAspect="1"/>
          </p:cNvPicPr>
          <p:nvPr/>
        </p:nvPicPr>
        <p:blipFill>
          <a:blip r:embed="rId2"/>
          <a:stretch>
            <a:fillRect/>
          </a:stretch>
        </p:blipFill>
        <p:spPr>
          <a:xfrm>
            <a:off x="5588000" y="491066"/>
            <a:ext cx="6286902" cy="5960533"/>
          </a:xfrm>
          <a:prstGeom prst="rect">
            <a:avLst/>
          </a:prstGeom>
        </p:spPr>
      </p:pic>
    </p:spTree>
    <p:extLst>
      <p:ext uri="{BB962C8B-B14F-4D97-AF65-F5344CB8AC3E}">
        <p14:creationId xmlns:p14="http://schemas.microsoft.com/office/powerpoint/2010/main" val="327921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4AD6-8E0E-B24F-9AB8-9DCA27D1ADE9}"/>
              </a:ext>
            </a:extLst>
          </p:cNvPr>
          <p:cNvSpPr>
            <a:spLocks noGrp="1"/>
          </p:cNvSpPr>
          <p:nvPr>
            <p:ph type="title"/>
          </p:nvPr>
        </p:nvSpPr>
        <p:spPr>
          <a:xfrm>
            <a:off x="838200" y="365125"/>
            <a:ext cx="3327400" cy="1325563"/>
          </a:xfrm>
        </p:spPr>
        <p:txBody>
          <a:bodyPr/>
          <a:lstStyle/>
          <a:p>
            <a:r>
              <a:rPr lang="en-US" dirty="0"/>
              <a:t>Repository Created</a:t>
            </a:r>
          </a:p>
        </p:txBody>
      </p:sp>
      <p:sp>
        <p:nvSpPr>
          <p:cNvPr id="3" name="Content Placeholder 2">
            <a:extLst>
              <a:ext uri="{FF2B5EF4-FFF2-40B4-BE49-F238E27FC236}">
                <a16:creationId xmlns:a16="http://schemas.microsoft.com/office/drawing/2014/main" id="{7B33FE64-BD7D-464C-89E0-5F961C1B94A4}"/>
              </a:ext>
            </a:extLst>
          </p:cNvPr>
          <p:cNvSpPr>
            <a:spLocks noGrp="1"/>
          </p:cNvSpPr>
          <p:nvPr>
            <p:ph idx="1"/>
          </p:nvPr>
        </p:nvSpPr>
        <p:spPr>
          <a:xfrm>
            <a:off x="542136" y="1859492"/>
            <a:ext cx="3158067" cy="4351338"/>
          </a:xfrm>
        </p:spPr>
        <p:txBody>
          <a:bodyPr>
            <a:normAutofit fontScale="85000" lnSpcReduction="20000"/>
          </a:bodyPr>
          <a:lstStyle/>
          <a:p>
            <a:r>
              <a:rPr lang="en-US" dirty="0"/>
              <a:t>Make a copy of the 'Your assignment has been created here' link - this is the link for your repository</a:t>
            </a:r>
          </a:p>
          <a:p>
            <a:endParaRPr lang="en-US" dirty="0"/>
          </a:p>
          <a:p>
            <a:r>
              <a:rPr lang="en-US" dirty="0"/>
              <a:t>Yours will be different to the screenshot - it will have your own GitHub name in</a:t>
            </a:r>
          </a:p>
          <a:p>
            <a:endParaRPr lang="en-US" dirty="0"/>
          </a:p>
          <a:p>
            <a:r>
              <a:rPr lang="en-US" dirty="0"/>
              <a:t>Click on the repository link</a:t>
            </a:r>
          </a:p>
        </p:txBody>
      </p:sp>
      <p:pic>
        <p:nvPicPr>
          <p:cNvPr id="4" name="Picture 3">
            <a:extLst>
              <a:ext uri="{FF2B5EF4-FFF2-40B4-BE49-F238E27FC236}">
                <a16:creationId xmlns:a16="http://schemas.microsoft.com/office/drawing/2014/main" id="{1D9EF20F-6869-4248-811C-968ABE3158BA}"/>
              </a:ext>
            </a:extLst>
          </p:cNvPr>
          <p:cNvPicPr>
            <a:picLocks noChangeAspect="1"/>
          </p:cNvPicPr>
          <p:nvPr/>
        </p:nvPicPr>
        <p:blipFill>
          <a:blip r:embed="rId2"/>
          <a:stretch>
            <a:fillRect/>
          </a:stretch>
        </p:blipFill>
        <p:spPr>
          <a:xfrm>
            <a:off x="4606407" y="0"/>
            <a:ext cx="7110919" cy="6858000"/>
          </a:xfrm>
          <a:prstGeom prst="rect">
            <a:avLst/>
          </a:prstGeom>
        </p:spPr>
      </p:pic>
      <p:cxnSp>
        <p:nvCxnSpPr>
          <p:cNvPr id="5" name="Straight Arrow Connector 4">
            <a:extLst>
              <a:ext uri="{FF2B5EF4-FFF2-40B4-BE49-F238E27FC236}">
                <a16:creationId xmlns:a16="http://schemas.microsoft.com/office/drawing/2014/main" id="{0450CA33-64AC-264F-8BA7-8CA56E69B5B7}"/>
              </a:ext>
            </a:extLst>
          </p:cNvPr>
          <p:cNvCxnSpPr>
            <a:cxnSpLocks/>
          </p:cNvCxnSpPr>
          <p:nvPr/>
        </p:nvCxnSpPr>
        <p:spPr>
          <a:xfrm>
            <a:off x="2743200" y="5503333"/>
            <a:ext cx="1981740" cy="1945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928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41AD-4492-7747-AE23-9BED17B83A41}"/>
              </a:ext>
            </a:extLst>
          </p:cNvPr>
          <p:cNvSpPr>
            <a:spLocks noGrp="1"/>
          </p:cNvSpPr>
          <p:nvPr>
            <p:ph type="title"/>
          </p:nvPr>
        </p:nvSpPr>
        <p:spPr/>
        <p:txBody>
          <a:bodyPr/>
          <a:lstStyle/>
          <a:p>
            <a:r>
              <a:rPr lang="en-US" dirty="0"/>
              <a:t>Your repository</a:t>
            </a:r>
          </a:p>
        </p:txBody>
      </p:sp>
      <p:sp>
        <p:nvSpPr>
          <p:cNvPr id="3" name="Content Placeholder 2">
            <a:extLst>
              <a:ext uri="{FF2B5EF4-FFF2-40B4-BE49-F238E27FC236}">
                <a16:creationId xmlns:a16="http://schemas.microsoft.com/office/drawing/2014/main" id="{47C6B11D-8C5C-3240-8E51-593E9244E2D6}"/>
              </a:ext>
            </a:extLst>
          </p:cNvPr>
          <p:cNvSpPr>
            <a:spLocks noGrp="1"/>
          </p:cNvSpPr>
          <p:nvPr>
            <p:ph idx="1"/>
          </p:nvPr>
        </p:nvSpPr>
        <p:spPr>
          <a:xfrm>
            <a:off x="838200" y="1825625"/>
            <a:ext cx="4191000" cy="4351338"/>
          </a:xfrm>
        </p:spPr>
        <p:txBody>
          <a:bodyPr/>
          <a:lstStyle/>
          <a:p>
            <a:r>
              <a:rPr lang="en-US" dirty="0"/>
              <a:t>Here's your repository</a:t>
            </a:r>
          </a:p>
          <a:p>
            <a:r>
              <a:rPr lang="en-US" dirty="0"/>
              <a:t>This is your copy of the code</a:t>
            </a:r>
          </a:p>
          <a:p>
            <a:endParaRPr lang="en-US" dirty="0"/>
          </a:p>
          <a:p>
            <a:r>
              <a:rPr lang="en-US" b="1" dirty="0"/>
              <a:t>Keep this page open - you'll need the URL several times, you'll come back and check this page during the lab</a:t>
            </a:r>
          </a:p>
        </p:txBody>
      </p:sp>
      <p:pic>
        <p:nvPicPr>
          <p:cNvPr id="4" name="Picture 3">
            <a:extLst>
              <a:ext uri="{FF2B5EF4-FFF2-40B4-BE49-F238E27FC236}">
                <a16:creationId xmlns:a16="http://schemas.microsoft.com/office/drawing/2014/main" id="{7C102B27-CD7A-9941-BEB7-EF4B1B7818CC}"/>
              </a:ext>
            </a:extLst>
          </p:cNvPr>
          <p:cNvPicPr>
            <a:picLocks noChangeAspect="1"/>
          </p:cNvPicPr>
          <p:nvPr/>
        </p:nvPicPr>
        <p:blipFill>
          <a:blip r:embed="rId2"/>
          <a:stretch>
            <a:fillRect/>
          </a:stretch>
        </p:blipFill>
        <p:spPr>
          <a:xfrm>
            <a:off x="5220607" y="365125"/>
            <a:ext cx="6454382" cy="6180667"/>
          </a:xfrm>
          <a:prstGeom prst="rect">
            <a:avLst/>
          </a:prstGeom>
        </p:spPr>
      </p:pic>
    </p:spTree>
    <p:extLst>
      <p:ext uri="{BB962C8B-B14F-4D97-AF65-F5344CB8AC3E}">
        <p14:creationId xmlns:p14="http://schemas.microsoft.com/office/powerpoint/2010/main" val="1672803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EF1A-3DD1-5640-9CCA-0D701EBE246E}"/>
              </a:ext>
            </a:extLst>
          </p:cNvPr>
          <p:cNvSpPr>
            <a:spLocks noGrp="1"/>
          </p:cNvSpPr>
          <p:nvPr>
            <p:ph type="title"/>
          </p:nvPr>
        </p:nvSpPr>
        <p:spPr/>
        <p:txBody>
          <a:bodyPr/>
          <a:lstStyle/>
          <a:p>
            <a:r>
              <a:rPr lang="en-US" dirty="0"/>
              <a:t>Getting the code onto your computer</a:t>
            </a:r>
          </a:p>
        </p:txBody>
      </p:sp>
      <p:sp>
        <p:nvSpPr>
          <p:cNvPr id="3" name="Content Placeholder 2">
            <a:extLst>
              <a:ext uri="{FF2B5EF4-FFF2-40B4-BE49-F238E27FC236}">
                <a16:creationId xmlns:a16="http://schemas.microsoft.com/office/drawing/2014/main" id="{FBEF8714-9580-AB44-95D7-7DEF8984AB22}"/>
              </a:ext>
            </a:extLst>
          </p:cNvPr>
          <p:cNvSpPr>
            <a:spLocks noGrp="1"/>
          </p:cNvSpPr>
          <p:nvPr>
            <p:ph idx="1"/>
          </p:nvPr>
        </p:nvSpPr>
        <p:spPr>
          <a:xfrm>
            <a:off x="838199" y="1825625"/>
            <a:ext cx="5529944" cy="4351338"/>
          </a:xfrm>
        </p:spPr>
        <p:txBody>
          <a:bodyPr>
            <a:normAutofit/>
          </a:bodyPr>
          <a:lstStyle/>
          <a:p>
            <a:r>
              <a:rPr lang="en-US" dirty="0"/>
              <a:t>PyCharm can download code from GitHub</a:t>
            </a:r>
          </a:p>
          <a:p>
            <a:endParaRPr lang="en-US" dirty="0"/>
          </a:p>
          <a:p>
            <a:r>
              <a:rPr lang="en-US" dirty="0"/>
              <a:t>Open PyCharm</a:t>
            </a:r>
          </a:p>
          <a:p>
            <a:endParaRPr lang="en-US" dirty="0"/>
          </a:p>
          <a:p>
            <a:r>
              <a:rPr lang="en-US" dirty="0"/>
              <a:t>Look for the VCS menu</a:t>
            </a:r>
          </a:p>
          <a:p>
            <a:endParaRPr lang="en-US" dirty="0"/>
          </a:p>
          <a:p>
            <a:r>
              <a:rPr lang="en-US" dirty="0"/>
              <a:t>(VCS = Version Control Systems)</a:t>
            </a:r>
          </a:p>
          <a:p>
            <a:endParaRPr lang="en-US" dirty="0"/>
          </a:p>
          <a:p>
            <a:endParaRPr lang="en-US" dirty="0"/>
          </a:p>
        </p:txBody>
      </p:sp>
      <p:pic>
        <p:nvPicPr>
          <p:cNvPr id="9" name="Picture 8">
            <a:extLst>
              <a:ext uri="{FF2B5EF4-FFF2-40B4-BE49-F238E27FC236}">
                <a16:creationId xmlns:a16="http://schemas.microsoft.com/office/drawing/2014/main" id="{963DE6CB-8FAB-314B-B218-2A7EBED2A51A}"/>
              </a:ext>
            </a:extLst>
          </p:cNvPr>
          <p:cNvPicPr>
            <a:picLocks noChangeAspect="1"/>
          </p:cNvPicPr>
          <p:nvPr/>
        </p:nvPicPr>
        <p:blipFill>
          <a:blip r:embed="rId2"/>
          <a:stretch>
            <a:fillRect/>
          </a:stretch>
        </p:blipFill>
        <p:spPr>
          <a:xfrm>
            <a:off x="5949949" y="3210379"/>
            <a:ext cx="4705251" cy="1328964"/>
          </a:xfrm>
          <a:prstGeom prst="rect">
            <a:avLst/>
          </a:prstGeom>
        </p:spPr>
      </p:pic>
    </p:spTree>
    <p:extLst>
      <p:ext uri="{BB962C8B-B14F-4D97-AF65-F5344CB8AC3E}">
        <p14:creationId xmlns:p14="http://schemas.microsoft.com/office/powerpoint/2010/main" val="405507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EF1A-3DD1-5640-9CCA-0D701EBE246E}"/>
              </a:ext>
            </a:extLst>
          </p:cNvPr>
          <p:cNvSpPr>
            <a:spLocks noGrp="1"/>
          </p:cNvSpPr>
          <p:nvPr>
            <p:ph type="title"/>
          </p:nvPr>
        </p:nvSpPr>
        <p:spPr/>
        <p:txBody>
          <a:bodyPr/>
          <a:lstStyle/>
          <a:p>
            <a:r>
              <a:rPr lang="en-US" dirty="0"/>
              <a:t>Getting the code onto your computer</a:t>
            </a:r>
          </a:p>
        </p:txBody>
      </p:sp>
      <p:sp>
        <p:nvSpPr>
          <p:cNvPr id="3" name="Content Placeholder 2">
            <a:extLst>
              <a:ext uri="{FF2B5EF4-FFF2-40B4-BE49-F238E27FC236}">
                <a16:creationId xmlns:a16="http://schemas.microsoft.com/office/drawing/2014/main" id="{FBEF8714-9580-AB44-95D7-7DEF8984AB22}"/>
              </a:ext>
            </a:extLst>
          </p:cNvPr>
          <p:cNvSpPr>
            <a:spLocks noGrp="1"/>
          </p:cNvSpPr>
          <p:nvPr>
            <p:ph idx="1"/>
          </p:nvPr>
        </p:nvSpPr>
        <p:spPr>
          <a:xfrm>
            <a:off x="838200" y="1825625"/>
            <a:ext cx="5056414" cy="4351338"/>
          </a:xfrm>
        </p:spPr>
        <p:txBody>
          <a:bodyPr>
            <a:normAutofit/>
          </a:bodyPr>
          <a:lstStyle/>
          <a:p>
            <a:r>
              <a:rPr lang="en-US" dirty="0"/>
              <a:t>PyCharm 2018: in the </a:t>
            </a:r>
            <a:r>
              <a:rPr lang="en-US" b="1" dirty="0"/>
              <a:t>VCS</a:t>
            </a:r>
            <a:r>
              <a:rPr lang="en-US" dirty="0"/>
              <a:t> menu, select </a:t>
            </a:r>
            <a:r>
              <a:rPr lang="en-US" b="1" dirty="0"/>
              <a:t>Checkout from Version Control</a:t>
            </a:r>
            <a:r>
              <a:rPr lang="en-US" dirty="0"/>
              <a:t>, and then </a:t>
            </a:r>
            <a:r>
              <a:rPr lang="en-US" b="1" dirty="0"/>
              <a:t>Git</a:t>
            </a:r>
            <a:endParaRPr lang="en-US" dirty="0"/>
          </a:p>
        </p:txBody>
      </p:sp>
      <p:pic>
        <p:nvPicPr>
          <p:cNvPr id="4" name="Picture 3">
            <a:extLst>
              <a:ext uri="{FF2B5EF4-FFF2-40B4-BE49-F238E27FC236}">
                <a16:creationId xmlns:a16="http://schemas.microsoft.com/office/drawing/2014/main" id="{0FDE5B04-54B9-F64E-B0F1-93FB2FF94B01}"/>
              </a:ext>
            </a:extLst>
          </p:cNvPr>
          <p:cNvPicPr>
            <a:picLocks noChangeAspect="1"/>
          </p:cNvPicPr>
          <p:nvPr/>
        </p:nvPicPr>
        <p:blipFill>
          <a:blip r:embed="rId2"/>
          <a:stretch>
            <a:fillRect/>
          </a:stretch>
        </p:blipFill>
        <p:spPr>
          <a:xfrm>
            <a:off x="955221" y="3175906"/>
            <a:ext cx="4498151" cy="3673929"/>
          </a:xfrm>
          <a:prstGeom prst="rect">
            <a:avLst/>
          </a:prstGeom>
        </p:spPr>
      </p:pic>
      <p:pic>
        <p:nvPicPr>
          <p:cNvPr id="8" name="Picture 7">
            <a:extLst>
              <a:ext uri="{FF2B5EF4-FFF2-40B4-BE49-F238E27FC236}">
                <a16:creationId xmlns:a16="http://schemas.microsoft.com/office/drawing/2014/main" id="{5162A6AB-D552-7C4E-9FA0-629C033FD7BE}"/>
              </a:ext>
            </a:extLst>
          </p:cNvPr>
          <p:cNvPicPr>
            <a:picLocks noChangeAspect="1"/>
          </p:cNvPicPr>
          <p:nvPr/>
        </p:nvPicPr>
        <p:blipFill>
          <a:blip r:embed="rId3"/>
          <a:stretch>
            <a:fillRect/>
          </a:stretch>
        </p:blipFill>
        <p:spPr>
          <a:xfrm>
            <a:off x="6612164" y="3628570"/>
            <a:ext cx="4292600" cy="2768600"/>
          </a:xfrm>
          <a:prstGeom prst="rect">
            <a:avLst/>
          </a:prstGeom>
          <a:ln>
            <a:solidFill>
              <a:schemeClr val="tx1">
                <a:lumMod val="85000"/>
                <a:lumOff val="15000"/>
              </a:schemeClr>
            </a:solidFill>
          </a:ln>
        </p:spPr>
      </p:pic>
      <p:cxnSp>
        <p:nvCxnSpPr>
          <p:cNvPr id="7" name="Straight Arrow Connector 6">
            <a:extLst>
              <a:ext uri="{FF2B5EF4-FFF2-40B4-BE49-F238E27FC236}">
                <a16:creationId xmlns:a16="http://schemas.microsoft.com/office/drawing/2014/main" id="{A23E426B-7DB1-3C4B-8A3B-3F23FE1F30C4}"/>
              </a:ext>
            </a:extLst>
          </p:cNvPr>
          <p:cNvCxnSpPr>
            <a:cxnSpLocks/>
          </p:cNvCxnSpPr>
          <p:nvPr/>
        </p:nvCxnSpPr>
        <p:spPr>
          <a:xfrm flipH="1">
            <a:off x="4784273" y="5600700"/>
            <a:ext cx="1028680" cy="5599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2B8955E6-131E-EA45-836D-041FEA2BBBE8}"/>
              </a:ext>
            </a:extLst>
          </p:cNvPr>
          <p:cNvSpPr txBox="1">
            <a:spLocks/>
          </p:cNvSpPr>
          <p:nvPr/>
        </p:nvSpPr>
        <p:spPr>
          <a:xfrm>
            <a:off x="6843077" y="1825625"/>
            <a:ext cx="422529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PyCharm 2016/2017: in the </a:t>
            </a:r>
            <a:r>
              <a:rPr lang="en-US" b="1" dirty="0"/>
              <a:t>VCS</a:t>
            </a:r>
            <a:r>
              <a:rPr lang="en-US" dirty="0"/>
              <a:t> menu, select </a:t>
            </a:r>
            <a:r>
              <a:rPr lang="en-US" b="1" dirty="0"/>
              <a:t>Checkout from Version Control</a:t>
            </a:r>
            <a:r>
              <a:rPr lang="en-US" dirty="0"/>
              <a:t>, and then </a:t>
            </a:r>
            <a:r>
              <a:rPr lang="en-US" b="1" dirty="0"/>
              <a:t>GitHub</a:t>
            </a:r>
            <a:endParaRPr lang="en-US" dirty="0"/>
          </a:p>
        </p:txBody>
      </p:sp>
      <p:cxnSp>
        <p:nvCxnSpPr>
          <p:cNvPr id="10" name="Straight Arrow Connector 9">
            <a:extLst>
              <a:ext uri="{FF2B5EF4-FFF2-40B4-BE49-F238E27FC236}">
                <a16:creationId xmlns:a16="http://schemas.microsoft.com/office/drawing/2014/main" id="{425FFC79-6110-6042-AEFF-D9050C81A835}"/>
              </a:ext>
            </a:extLst>
          </p:cNvPr>
          <p:cNvCxnSpPr>
            <a:cxnSpLocks/>
          </p:cNvCxnSpPr>
          <p:nvPr/>
        </p:nvCxnSpPr>
        <p:spPr>
          <a:xfrm flipH="1">
            <a:off x="10472058" y="4735286"/>
            <a:ext cx="663619" cy="5225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24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7F91-8F77-2941-81AF-4B1172B5B0E2}"/>
              </a:ext>
            </a:extLst>
          </p:cNvPr>
          <p:cNvSpPr>
            <a:spLocks noGrp="1"/>
          </p:cNvSpPr>
          <p:nvPr>
            <p:ph type="title"/>
          </p:nvPr>
        </p:nvSpPr>
        <p:spPr/>
        <p:txBody>
          <a:bodyPr/>
          <a:lstStyle/>
          <a:p>
            <a:r>
              <a:rPr lang="en-US" dirty="0"/>
              <a:t>Sign in to GitHub</a:t>
            </a:r>
          </a:p>
        </p:txBody>
      </p:sp>
      <p:sp>
        <p:nvSpPr>
          <p:cNvPr id="3" name="Content Placeholder 2">
            <a:extLst>
              <a:ext uri="{FF2B5EF4-FFF2-40B4-BE49-F238E27FC236}">
                <a16:creationId xmlns:a16="http://schemas.microsoft.com/office/drawing/2014/main" id="{B08929D8-CF2F-7746-9150-4B5F2B41DF4D}"/>
              </a:ext>
            </a:extLst>
          </p:cNvPr>
          <p:cNvSpPr>
            <a:spLocks noGrp="1"/>
          </p:cNvSpPr>
          <p:nvPr>
            <p:ph idx="1"/>
          </p:nvPr>
        </p:nvSpPr>
        <p:spPr/>
        <p:txBody>
          <a:bodyPr/>
          <a:lstStyle/>
          <a:p>
            <a:r>
              <a:rPr lang="en-US" dirty="0"/>
              <a:t>Make sure the </a:t>
            </a:r>
            <a:r>
              <a:rPr lang="en-US" dirty="0" err="1"/>
              <a:t>Auth</a:t>
            </a:r>
            <a:r>
              <a:rPr lang="en-US" dirty="0"/>
              <a:t> type: is </a:t>
            </a:r>
            <a:r>
              <a:rPr lang="en-US" b="1" dirty="0"/>
              <a:t>Password</a:t>
            </a:r>
          </a:p>
          <a:p>
            <a:r>
              <a:rPr lang="en-US" dirty="0"/>
              <a:t>Enter your GitHub login name and password</a:t>
            </a:r>
          </a:p>
          <a:p>
            <a:r>
              <a:rPr lang="en-US" dirty="0"/>
              <a:t>Click Login</a:t>
            </a:r>
          </a:p>
        </p:txBody>
      </p:sp>
      <p:pic>
        <p:nvPicPr>
          <p:cNvPr id="4" name="Picture 3">
            <a:extLst>
              <a:ext uri="{FF2B5EF4-FFF2-40B4-BE49-F238E27FC236}">
                <a16:creationId xmlns:a16="http://schemas.microsoft.com/office/drawing/2014/main" id="{A0E7C613-EA93-D845-A624-8485BA97BE7B}"/>
              </a:ext>
            </a:extLst>
          </p:cNvPr>
          <p:cNvPicPr>
            <a:picLocks noChangeAspect="1"/>
          </p:cNvPicPr>
          <p:nvPr/>
        </p:nvPicPr>
        <p:blipFill>
          <a:blip r:embed="rId2"/>
          <a:stretch>
            <a:fillRect/>
          </a:stretch>
        </p:blipFill>
        <p:spPr>
          <a:xfrm>
            <a:off x="3275214" y="3187004"/>
            <a:ext cx="6118168" cy="3335746"/>
          </a:xfrm>
          <a:prstGeom prst="rect">
            <a:avLst/>
          </a:prstGeom>
        </p:spPr>
      </p:pic>
    </p:spTree>
    <p:extLst>
      <p:ext uri="{BB962C8B-B14F-4D97-AF65-F5344CB8AC3E}">
        <p14:creationId xmlns:p14="http://schemas.microsoft.com/office/powerpoint/2010/main" val="286621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8CD5A-E7A7-A446-93E4-A1531A668D2E}"/>
              </a:ext>
            </a:extLst>
          </p:cNvPr>
          <p:cNvSpPr>
            <a:spLocks noGrp="1"/>
          </p:cNvSpPr>
          <p:nvPr>
            <p:ph type="title"/>
          </p:nvPr>
        </p:nvSpPr>
        <p:spPr/>
        <p:txBody>
          <a:bodyPr/>
          <a:lstStyle/>
          <a:p>
            <a:r>
              <a:rPr lang="en-US" dirty="0"/>
              <a:t>Hi, I'm Clara</a:t>
            </a:r>
          </a:p>
        </p:txBody>
      </p:sp>
      <p:sp>
        <p:nvSpPr>
          <p:cNvPr id="3" name="Content Placeholder 2">
            <a:extLst>
              <a:ext uri="{FF2B5EF4-FFF2-40B4-BE49-F238E27FC236}">
                <a16:creationId xmlns:a16="http://schemas.microsoft.com/office/drawing/2014/main" id="{F5ADB6FB-FAE3-4C44-8BE2-170A795794FF}"/>
              </a:ext>
            </a:extLst>
          </p:cNvPr>
          <p:cNvSpPr>
            <a:spLocks noGrp="1"/>
          </p:cNvSpPr>
          <p:nvPr>
            <p:ph idx="1"/>
          </p:nvPr>
        </p:nvSpPr>
        <p:spPr/>
        <p:txBody>
          <a:bodyPr/>
          <a:lstStyle/>
          <a:p>
            <a:r>
              <a:rPr lang="en-US" dirty="0"/>
              <a:t>I'm an instructor at MCTC too, mostly 2</a:t>
            </a:r>
            <a:r>
              <a:rPr lang="en-US" baseline="30000" dirty="0"/>
              <a:t>nd</a:t>
            </a:r>
            <a:r>
              <a:rPr lang="en-US" dirty="0"/>
              <a:t>-year programming classes</a:t>
            </a:r>
          </a:p>
          <a:p>
            <a:r>
              <a:rPr lang="en-US" dirty="0"/>
              <a:t>I've been working on a project to help students work on their assignments</a:t>
            </a:r>
          </a:p>
        </p:txBody>
      </p:sp>
    </p:spTree>
    <p:extLst>
      <p:ext uri="{BB962C8B-B14F-4D97-AF65-F5344CB8AC3E}">
        <p14:creationId xmlns:p14="http://schemas.microsoft.com/office/powerpoint/2010/main" val="2397591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2E23A-0E87-2746-AE5B-6761A0F0F8DF}"/>
              </a:ext>
            </a:extLst>
          </p:cNvPr>
          <p:cNvSpPr>
            <a:spLocks noGrp="1"/>
          </p:cNvSpPr>
          <p:nvPr>
            <p:ph type="title"/>
          </p:nvPr>
        </p:nvSpPr>
        <p:spPr>
          <a:xfrm>
            <a:off x="213360" y="96840"/>
            <a:ext cx="10515600" cy="1325563"/>
          </a:xfrm>
        </p:spPr>
        <p:txBody>
          <a:bodyPr/>
          <a:lstStyle/>
          <a:p>
            <a:r>
              <a:rPr lang="en-US" dirty="0"/>
              <a:t>Clone (download) your repository</a:t>
            </a:r>
          </a:p>
        </p:txBody>
      </p:sp>
      <p:sp>
        <p:nvSpPr>
          <p:cNvPr id="3" name="Content Placeholder 2">
            <a:extLst>
              <a:ext uri="{FF2B5EF4-FFF2-40B4-BE49-F238E27FC236}">
                <a16:creationId xmlns:a16="http://schemas.microsoft.com/office/drawing/2014/main" id="{16A41B8A-29E9-E24E-8541-AD962C2FCF4D}"/>
              </a:ext>
            </a:extLst>
          </p:cNvPr>
          <p:cNvSpPr>
            <a:spLocks noGrp="1"/>
          </p:cNvSpPr>
          <p:nvPr>
            <p:ph idx="1"/>
          </p:nvPr>
        </p:nvSpPr>
        <p:spPr>
          <a:xfrm>
            <a:off x="213360" y="1273407"/>
            <a:ext cx="6416039" cy="4351338"/>
          </a:xfrm>
        </p:spPr>
        <p:txBody>
          <a:bodyPr/>
          <a:lstStyle/>
          <a:p>
            <a:r>
              <a:rPr lang="en-US" dirty="0"/>
              <a:t>Paste the URL from your repository into the URL field</a:t>
            </a:r>
          </a:p>
          <a:p>
            <a:r>
              <a:rPr lang="en-US" dirty="0"/>
              <a:t>Change the directory location if you like, or keep the suggested location</a:t>
            </a:r>
          </a:p>
          <a:p>
            <a:pPr lvl="1"/>
            <a:r>
              <a:rPr lang="en-US" dirty="0"/>
              <a:t>Your code will be downloaded here</a:t>
            </a:r>
          </a:p>
          <a:p>
            <a:r>
              <a:rPr lang="en-US" dirty="0"/>
              <a:t>Click the </a:t>
            </a:r>
            <a:r>
              <a:rPr lang="en-US" b="1" dirty="0"/>
              <a:t>Clone </a:t>
            </a:r>
            <a:r>
              <a:rPr lang="en-US" dirty="0"/>
              <a:t>button</a:t>
            </a:r>
          </a:p>
        </p:txBody>
      </p:sp>
      <p:pic>
        <p:nvPicPr>
          <p:cNvPr id="4" name="Picture 3">
            <a:extLst>
              <a:ext uri="{FF2B5EF4-FFF2-40B4-BE49-F238E27FC236}">
                <a16:creationId xmlns:a16="http://schemas.microsoft.com/office/drawing/2014/main" id="{05A02F68-3D99-7345-B706-9846E0A89768}"/>
              </a:ext>
            </a:extLst>
          </p:cNvPr>
          <p:cNvPicPr>
            <a:picLocks noChangeAspect="1"/>
          </p:cNvPicPr>
          <p:nvPr/>
        </p:nvPicPr>
        <p:blipFill>
          <a:blip r:embed="rId2"/>
          <a:stretch>
            <a:fillRect/>
          </a:stretch>
        </p:blipFill>
        <p:spPr>
          <a:xfrm>
            <a:off x="914400" y="3941932"/>
            <a:ext cx="10132078" cy="2707470"/>
          </a:xfrm>
          <a:prstGeom prst="rect">
            <a:avLst/>
          </a:prstGeom>
        </p:spPr>
      </p:pic>
      <p:pic>
        <p:nvPicPr>
          <p:cNvPr id="5" name="Picture 4">
            <a:extLst>
              <a:ext uri="{FF2B5EF4-FFF2-40B4-BE49-F238E27FC236}">
                <a16:creationId xmlns:a16="http://schemas.microsoft.com/office/drawing/2014/main" id="{25D619FA-6A88-5F4E-9501-2CD819D3FFF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29399" y="1422403"/>
            <a:ext cx="5195579" cy="2125222"/>
          </a:xfrm>
          <a:prstGeom prst="rect">
            <a:avLst/>
          </a:prstGeom>
          <a:ln>
            <a:solidFill>
              <a:schemeClr val="bg1">
                <a:lumMod val="65000"/>
              </a:schemeClr>
            </a:solidFill>
          </a:ln>
        </p:spPr>
      </p:pic>
      <p:cxnSp>
        <p:nvCxnSpPr>
          <p:cNvPr id="6" name="Straight Arrow Connector 5">
            <a:extLst>
              <a:ext uri="{FF2B5EF4-FFF2-40B4-BE49-F238E27FC236}">
                <a16:creationId xmlns:a16="http://schemas.microsoft.com/office/drawing/2014/main" id="{8DE18055-049E-1148-85EC-CCB1ACCDCC6A}"/>
              </a:ext>
            </a:extLst>
          </p:cNvPr>
          <p:cNvCxnSpPr>
            <a:cxnSpLocks/>
          </p:cNvCxnSpPr>
          <p:nvPr/>
        </p:nvCxnSpPr>
        <p:spPr>
          <a:xfrm flipH="1">
            <a:off x="9736952" y="856126"/>
            <a:ext cx="717688" cy="8345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E5A24A-CC25-7949-A17A-30771D4C5994}"/>
              </a:ext>
            </a:extLst>
          </p:cNvPr>
          <p:cNvSpPr txBox="1"/>
          <p:nvPr/>
        </p:nvSpPr>
        <p:spPr>
          <a:xfrm>
            <a:off x="9416612" y="512468"/>
            <a:ext cx="2292102" cy="369332"/>
          </a:xfrm>
          <a:prstGeom prst="rect">
            <a:avLst/>
          </a:prstGeom>
          <a:noFill/>
        </p:spPr>
        <p:txBody>
          <a:bodyPr wrap="none" rtlCol="0">
            <a:spAutoFit/>
          </a:bodyPr>
          <a:lstStyle/>
          <a:p>
            <a:r>
              <a:rPr lang="en-US" dirty="0"/>
              <a:t>This is the URL to copy</a:t>
            </a:r>
          </a:p>
        </p:txBody>
      </p:sp>
      <p:cxnSp>
        <p:nvCxnSpPr>
          <p:cNvPr id="9" name="Straight Arrow Connector 8">
            <a:extLst>
              <a:ext uri="{FF2B5EF4-FFF2-40B4-BE49-F238E27FC236}">
                <a16:creationId xmlns:a16="http://schemas.microsoft.com/office/drawing/2014/main" id="{5FF42DE6-2A5B-0D42-9D58-63A18FC73A49}"/>
              </a:ext>
            </a:extLst>
          </p:cNvPr>
          <p:cNvCxnSpPr>
            <a:cxnSpLocks/>
          </p:cNvCxnSpPr>
          <p:nvPr/>
        </p:nvCxnSpPr>
        <p:spPr>
          <a:xfrm flipH="1">
            <a:off x="10728960" y="4873188"/>
            <a:ext cx="979754" cy="10320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A942CBB-8B64-E240-B3C4-28E6C0104E0C}"/>
              </a:ext>
            </a:extLst>
          </p:cNvPr>
          <p:cNvSpPr/>
          <p:nvPr/>
        </p:nvSpPr>
        <p:spPr>
          <a:xfrm>
            <a:off x="8981040" y="5905267"/>
            <a:ext cx="2509920" cy="74413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889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90181-64B1-2441-A54C-F1A9306E6A43}"/>
              </a:ext>
            </a:extLst>
          </p:cNvPr>
          <p:cNvSpPr>
            <a:spLocks noGrp="1"/>
          </p:cNvSpPr>
          <p:nvPr>
            <p:ph type="title"/>
          </p:nvPr>
        </p:nvSpPr>
        <p:spPr/>
        <p:txBody>
          <a:bodyPr/>
          <a:lstStyle/>
          <a:p>
            <a:r>
              <a:rPr lang="en-US" dirty="0"/>
              <a:t>Would you like to open the project?</a:t>
            </a:r>
          </a:p>
        </p:txBody>
      </p:sp>
      <p:sp>
        <p:nvSpPr>
          <p:cNvPr id="3" name="Content Placeholder 2">
            <a:extLst>
              <a:ext uri="{FF2B5EF4-FFF2-40B4-BE49-F238E27FC236}">
                <a16:creationId xmlns:a16="http://schemas.microsoft.com/office/drawing/2014/main" id="{B8141066-3771-D247-8166-65015CE73E9C}"/>
              </a:ext>
            </a:extLst>
          </p:cNvPr>
          <p:cNvSpPr>
            <a:spLocks noGrp="1"/>
          </p:cNvSpPr>
          <p:nvPr>
            <p:ph idx="1"/>
          </p:nvPr>
        </p:nvSpPr>
        <p:spPr/>
        <p:txBody>
          <a:bodyPr/>
          <a:lstStyle/>
          <a:p>
            <a:r>
              <a:rPr lang="en-US" dirty="0"/>
              <a:t>Click Yes</a:t>
            </a:r>
          </a:p>
        </p:txBody>
      </p:sp>
      <p:pic>
        <p:nvPicPr>
          <p:cNvPr id="4" name="Picture 3">
            <a:extLst>
              <a:ext uri="{FF2B5EF4-FFF2-40B4-BE49-F238E27FC236}">
                <a16:creationId xmlns:a16="http://schemas.microsoft.com/office/drawing/2014/main" id="{B7FAD425-B597-F945-A6E8-B22881EF1510}"/>
              </a:ext>
            </a:extLst>
          </p:cNvPr>
          <p:cNvPicPr>
            <a:picLocks noChangeAspect="1"/>
          </p:cNvPicPr>
          <p:nvPr/>
        </p:nvPicPr>
        <p:blipFill>
          <a:blip r:embed="rId2"/>
          <a:stretch>
            <a:fillRect/>
          </a:stretch>
        </p:blipFill>
        <p:spPr>
          <a:xfrm>
            <a:off x="838200" y="2725420"/>
            <a:ext cx="9549823" cy="2959100"/>
          </a:xfrm>
          <a:prstGeom prst="rect">
            <a:avLst/>
          </a:prstGeom>
        </p:spPr>
      </p:pic>
      <p:cxnSp>
        <p:nvCxnSpPr>
          <p:cNvPr id="5" name="Straight Arrow Connector 4">
            <a:extLst>
              <a:ext uri="{FF2B5EF4-FFF2-40B4-BE49-F238E27FC236}">
                <a16:creationId xmlns:a16="http://schemas.microsoft.com/office/drawing/2014/main" id="{AFC15E1B-E7C2-9A4C-9B0C-2C876E9BB8E2}"/>
              </a:ext>
            </a:extLst>
          </p:cNvPr>
          <p:cNvCxnSpPr>
            <a:cxnSpLocks/>
          </p:cNvCxnSpPr>
          <p:nvPr/>
        </p:nvCxnSpPr>
        <p:spPr>
          <a:xfrm flipH="1">
            <a:off x="9899343" y="3398520"/>
            <a:ext cx="1241097" cy="12574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0BBF430-8469-4C49-8686-1C0D206754AA}"/>
              </a:ext>
            </a:extLst>
          </p:cNvPr>
          <p:cNvSpPr/>
          <p:nvPr/>
        </p:nvSpPr>
        <p:spPr>
          <a:xfrm>
            <a:off x="8252114" y="4656006"/>
            <a:ext cx="2553045" cy="119837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062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2D81-63FF-4245-BBB1-403AA634C4B1}"/>
              </a:ext>
            </a:extLst>
          </p:cNvPr>
          <p:cNvSpPr>
            <a:spLocks noGrp="1"/>
          </p:cNvSpPr>
          <p:nvPr>
            <p:ph type="title"/>
          </p:nvPr>
        </p:nvSpPr>
        <p:spPr/>
        <p:txBody>
          <a:bodyPr/>
          <a:lstStyle/>
          <a:p>
            <a:r>
              <a:rPr lang="en-US" dirty="0"/>
              <a:t>How would you like to open the project?</a:t>
            </a:r>
          </a:p>
        </p:txBody>
      </p:sp>
      <p:sp>
        <p:nvSpPr>
          <p:cNvPr id="3" name="Content Placeholder 2">
            <a:extLst>
              <a:ext uri="{FF2B5EF4-FFF2-40B4-BE49-F238E27FC236}">
                <a16:creationId xmlns:a16="http://schemas.microsoft.com/office/drawing/2014/main" id="{944B8695-6F88-AE40-8944-66A71B9E0DE9}"/>
              </a:ext>
            </a:extLst>
          </p:cNvPr>
          <p:cNvSpPr>
            <a:spLocks noGrp="1"/>
          </p:cNvSpPr>
          <p:nvPr>
            <p:ph idx="1"/>
          </p:nvPr>
        </p:nvSpPr>
        <p:spPr/>
        <p:txBody>
          <a:bodyPr/>
          <a:lstStyle/>
          <a:p>
            <a:r>
              <a:rPr lang="en-US" dirty="0"/>
              <a:t>If you already have a PyCharm project open, you'll see this window</a:t>
            </a:r>
          </a:p>
          <a:p>
            <a:r>
              <a:rPr lang="en-US" dirty="0"/>
              <a:t>Pick either option</a:t>
            </a:r>
          </a:p>
        </p:txBody>
      </p:sp>
      <p:pic>
        <p:nvPicPr>
          <p:cNvPr id="4" name="Picture 3">
            <a:extLst>
              <a:ext uri="{FF2B5EF4-FFF2-40B4-BE49-F238E27FC236}">
                <a16:creationId xmlns:a16="http://schemas.microsoft.com/office/drawing/2014/main" id="{D9752108-69E5-D649-9D0D-4C7C65266A67}"/>
              </a:ext>
            </a:extLst>
          </p:cNvPr>
          <p:cNvPicPr>
            <a:picLocks noChangeAspect="1"/>
          </p:cNvPicPr>
          <p:nvPr/>
        </p:nvPicPr>
        <p:blipFill>
          <a:blip r:embed="rId2"/>
          <a:stretch>
            <a:fillRect/>
          </a:stretch>
        </p:blipFill>
        <p:spPr>
          <a:xfrm>
            <a:off x="3519170" y="3075939"/>
            <a:ext cx="5167630" cy="3273445"/>
          </a:xfrm>
          <a:prstGeom prst="rect">
            <a:avLst/>
          </a:prstGeom>
        </p:spPr>
      </p:pic>
    </p:spTree>
    <p:extLst>
      <p:ext uri="{BB962C8B-B14F-4D97-AF65-F5344CB8AC3E}">
        <p14:creationId xmlns:p14="http://schemas.microsoft.com/office/powerpoint/2010/main" val="940029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AB02-2001-3A49-8F11-AB85721DE58D}"/>
              </a:ext>
            </a:extLst>
          </p:cNvPr>
          <p:cNvSpPr>
            <a:spLocks noGrp="1"/>
          </p:cNvSpPr>
          <p:nvPr>
            <p:ph type="title"/>
          </p:nvPr>
        </p:nvSpPr>
        <p:spPr/>
        <p:txBody>
          <a:bodyPr/>
          <a:lstStyle/>
          <a:p>
            <a:r>
              <a:rPr lang="en-US" dirty="0"/>
              <a:t>No Python interpreter configured for this project?</a:t>
            </a:r>
          </a:p>
        </p:txBody>
      </p:sp>
      <p:sp>
        <p:nvSpPr>
          <p:cNvPr id="3" name="Content Placeholder 2">
            <a:extLst>
              <a:ext uri="{FF2B5EF4-FFF2-40B4-BE49-F238E27FC236}">
                <a16:creationId xmlns:a16="http://schemas.microsoft.com/office/drawing/2014/main" id="{797F62B0-0277-A14B-B6DF-608BC3309368}"/>
              </a:ext>
            </a:extLst>
          </p:cNvPr>
          <p:cNvSpPr>
            <a:spLocks noGrp="1"/>
          </p:cNvSpPr>
          <p:nvPr>
            <p:ph idx="1"/>
          </p:nvPr>
        </p:nvSpPr>
        <p:spPr>
          <a:xfrm>
            <a:off x="838200" y="1975757"/>
            <a:ext cx="10515600" cy="4201206"/>
          </a:xfrm>
        </p:spPr>
        <p:txBody>
          <a:bodyPr>
            <a:normAutofit lnSpcReduction="10000"/>
          </a:bodyPr>
          <a:lstStyle/>
          <a:p>
            <a:r>
              <a:rPr lang="en-US" dirty="0"/>
              <a:t>Click on the </a:t>
            </a:r>
            <a:r>
              <a:rPr lang="en-US" b="1" dirty="0"/>
              <a:t>Configure Python Interpreter</a:t>
            </a:r>
            <a:r>
              <a:rPr lang="en-US" dirty="0"/>
              <a:t> link and choose the latest Python 3 interpreter you have installed </a:t>
            </a:r>
          </a:p>
          <a:p>
            <a:endParaRPr lang="en-US" dirty="0"/>
          </a:p>
          <a:p>
            <a:endParaRPr lang="en-US" dirty="0"/>
          </a:p>
          <a:p>
            <a:endParaRPr lang="en-US" dirty="0"/>
          </a:p>
          <a:p>
            <a:r>
              <a:rPr lang="en-US" dirty="0"/>
              <a:t>On the lab computers, click on the Project Interpreter dropdown, select </a:t>
            </a:r>
            <a:r>
              <a:rPr lang="en-US" b="1" dirty="0"/>
              <a:t>3.6.0 (C:\Program Files\Python36\</a:t>
            </a:r>
            <a:r>
              <a:rPr lang="en-US" b="1" dirty="0" err="1"/>
              <a:t>python.exe</a:t>
            </a:r>
            <a:r>
              <a:rPr lang="en-US" b="1" dirty="0"/>
              <a:t>)</a:t>
            </a:r>
          </a:p>
          <a:p>
            <a:endParaRPr lang="en-US" dirty="0"/>
          </a:p>
          <a:p>
            <a:r>
              <a:rPr lang="en-US" dirty="0"/>
              <a:t>Shout out if you need help!</a:t>
            </a:r>
          </a:p>
        </p:txBody>
      </p:sp>
      <p:pic>
        <p:nvPicPr>
          <p:cNvPr id="4" name="Picture 3">
            <a:extLst>
              <a:ext uri="{FF2B5EF4-FFF2-40B4-BE49-F238E27FC236}">
                <a16:creationId xmlns:a16="http://schemas.microsoft.com/office/drawing/2014/main" id="{B1E91DA4-1070-5B43-A280-7B2C7589BA71}"/>
              </a:ext>
            </a:extLst>
          </p:cNvPr>
          <p:cNvPicPr>
            <a:picLocks noChangeAspect="1"/>
          </p:cNvPicPr>
          <p:nvPr/>
        </p:nvPicPr>
        <p:blipFill>
          <a:blip r:embed="rId2"/>
          <a:stretch>
            <a:fillRect/>
          </a:stretch>
        </p:blipFill>
        <p:spPr>
          <a:xfrm>
            <a:off x="955222" y="3212760"/>
            <a:ext cx="10020300" cy="863600"/>
          </a:xfrm>
          <a:prstGeom prst="rect">
            <a:avLst/>
          </a:prstGeom>
        </p:spPr>
      </p:pic>
    </p:spTree>
    <p:extLst>
      <p:ext uri="{BB962C8B-B14F-4D97-AF65-F5344CB8AC3E}">
        <p14:creationId xmlns:p14="http://schemas.microsoft.com/office/powerpoint/2010/main" val="589475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5A30-49DC-DF4F-BBC5-B8DC2561EE76}"/>
              </a:ext>
            </a:extLst>
          </p:cNvPr>
          <p:cNvSpPr>
            <a:spLocks noGrp="1"/>
          </p:cNvSpPr>
          <p:nvPr>
            <p:ph type="title"/>
          </p:nvPr>
        </p:nvSpPr>
        <p:spPr/>
        <p:txBody>
          <a:bodyPr/>
          <a:lstStyle/>
          <a:p>
            <a:r>
              <a:rPr lang="en-US" dirty="0"/>
              <a:t>Package requirement '</a:t>
            </a:r>
            <a:r>
              <a:rPr lang="en-US" dirty="0" err="1"/>
              <a:t>unittest</a:t>
            </a:r>
            <a:r>
              <a:rPr lang="en-US" dirty="0"/>
              <a:t>-xml-reporting==2.2.0' not satisfied</a:t>
            </a:r>
          </a:p>
        </p:txBody>
      </p:sp>
      <p:sp>
        <p:nvSpPr>
          <p:cNvPr id="3" name="Content Placeholder 2">
            <a:extLst>
              <a:ext uri="{FF2B5EF4-FFF2-40B4-BE49-F238E27FC236}">
                <a16:creationId xmlns:a16="http://schemas.microsoft.com/office/drawing/2014/main" id="{80979F1F-B87C-2A44-AAD1-392320A25FCA}"/>
              </a:ext>
            </a:extLst>
          </p:cNvPr>
          <p:cNvSpPr>
            <a:spLocks noGrp="1"/>
          </p:cNvSpPr>
          <p:nvPr>
            <p:ph idx="1"/>
          </p:nvPr>
        </p:nvSpPr>
        <p:spPr>
          <a:xfrm>
            <a:off x="838200" y="2106385"/>
            <a:ext cx="10515600" cy="4070577"/>
          </a:xfrm>
        </p:spPr>
        <p:txBody>
          <a:bodyPr>
            <a:normAutofit fontScale="77500" lnSpcReduction="20000"/>
          </a:bodyPr>
          <a:lstStyle/>
          <a:p>
            <a:r>
              <a:rPr lang="en-US" dirty="0"/>
              <a:t>Click the </a:t>
            </a:r>
            <a:r>
              <a:rPr lang="en-US" b="1" dirty="0"/>
              <a:t>install requirement </a:t>
            </a:r>
            <a:r>
              <a:rPr lang="en-US" dirty="0"/>
              <a:t>link</a:t>
            </a:r>
          </a:p>
          <a:p>
            <a:endParaRPr lang="en-US" dirty="0"/>
          </a:p>
          <a:p>
            <a:r>
              <a:rPr lang="en-US" dirty="0"/>
              <a:t>If it errors, or if the warning keeps popping up, it doesn't matter for this lab. Click on </a:t>
            </a:r>
            <a:r>
              <a:rPr lang="en-US" b="1" dirty="0"/>
              <a:t>Ignore Requirement</a:t>
            </a:r>
          </a:p>
          <a:p>
            <a:endParaRPr lang="en-US" dirty="0"/>
          </a:p>
          <a:p>
            <a:endParaRPr lang="en-US" dirty="0"/>
          </a:p>
          <a:p>
            <a:endParaRPr lang="en-US" dirty="0"/>
          </a:p>
          <a:p>
            <a:r>
              <a:rPr lang="en-US" dirty="0"/>
              <a:t>What is this? It's a library for generating reports from code tests, it's used by the </a:t>
            </a:r>
            <a:r>
              <a:rPr lang="en-US" dirty="0" err="1"/>
              <a:t>autograder</a:t>
            </a:r>
            <a:r>
              <a:rPr lang="en-US" dirty="0"/>
              <a:t> for this lab. If it errored and you want to fix the error, open the terminal by clicking on the dark gray square, lower left corner of PyCharm, and type the following:  </a:t>
            </a:r>
          </a:p>
          <a:p>
            <a:pPr marL="457200" lvl="1" indent="0">
              <a:buNone/>
            </a:pPr>
            <a:r>
              <a:rPr lang="en-US" sz="4100" dirty="0">
                <a:latin typeface="Consolas" panose="020B0609020204030204" pitchFamily="49" charset="0"/>
                <a:cs typeface="Consolas" panose="020B0609020204030204" pitchFamily="49" charset="0"/>
              </a:rPr>
              <a:t>pip install --user -r </a:t>
            </a:r>
            <a:r>
              <a:rPr lang="en-US" sz="4100" dirty="0" err="1">
                <a:latin typeface="Consolas" panose="020B0609020204030204" pitchFamily="49" charset="0"/>
                <a:cs typeface="Consolas" panose="020B0609020204030204" pitchFamily="49" charset="0"/>
              </a:rPr>
              <a:t>requirements.txt</a:t>
            </a:r>
            <a:endParaRPr lang="en-US" sz="4100" dirty="0">
              <a:latin typeface="Consolas" panose="020B0609020204030204" pitchFamily="49" charset="0"/>
              <a:cs typeface="Consolas" panose="020B0609020204030204" pitchFamily="49" charset="0"/>
            </a:endParaRPr>
          </a:p>
          <a:p>
            <a:r>
              <a:rPr lang="en-US" dirty="0"/>
              <a:t>Then close the terminal.</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80487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597B-9824-F44B-A4E6-0A64B65F829E}"/>
              </a:ext>
            </a:extLst>
          </p:cNvPr>
          <p:cNvSpPr>
            <a:spLocks noGrp="1"/>
          </p:cNvSpPr>
          <p:nvPr>
            <p:ph type="title"/>
          </p:nvPr>
        </p:nvSpPr>
        <p:spPr/>
        <p:txBody>
          <a:bodyPr/>
          <a:lstStyle/>
          <a:p>
            <a:r>
              <a:rPr lang="en-US" dirty="0"/>
              <a:t>Project code</a:t>
            </a:r>
          </a:p>
        </p:txBody>
      </p:sp>
      <p:sp>
        <p:nvSpPr>
          <p:cNvPr id="3" name="Content Placeholder 2">
            <a:extLst>
              <a:ext uri="{FF2B5EF4-FFF2-40B4-BE49-F238E27FC236}">
                <a16:creationId xmlns:a16="http://schemas.microsoft.com/office/drawing/2014/main" id="{9E9AE12F-6FA3-0742-8D16-6FDA5D1D4CD5}"/>
              </a:ext>
            </a:extLst>
          </p:cNvPr>
          <p:cNvSpPr>
            <a:spLocks noGrp="1"/>
          </p:cNvSpPr>
          <p:nvPr>
            <p:ph idx="1"/>
          </p:nvPr>
        </p:nvSpPr>
        <p:spPr>
          <a:xfrm>
            <a:off x="838200" y="1825625"/>
            <a:ext cx="2849880" cy="4351338"/>
          </a:xfrm>
        </p:spPr>
        <p:txBody>
          <a:bodyPr>
            <a:normAutofit/>
          </a:bodyPr>
          <a:lstStyle/>
          <a:p>
            <a:r>
              <a:rPr lang="en-US" sz="3200" dirty="0"/>
              <a:t>Some code is already written for you. </a:t>
            </a:r>
          </a:p>
          <a:p>
            <a:r>
              <a:rPr lang="en-US" sz="3200" dirty="0"/>
              <a:t>Your task for this lab is to finish it</a:t>
            </a:r>
          </a:p>
        </p:txBody>
      </p:sp>
      <p:pic>
        <p:nvPicPr>
          <p:cNvPr id="4" name="Picture 3">
            <a:extLst>
              <a:ext uri="{FF2B5EF4-FFF2-40B4-BE49-F238E27FC236}">
                <a16:creationId xmlns:a16="http://schemas.microsoft.com/office/drawing/2014/main" id="{512B89F2-F0B1-0543-8FDA-27B5AC9A9A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43030" y="568643"/>
            <a:ext cx="7452565" cy="5608320"/>
          </a:xfrm>
          <a:prstGeom prst="rect">
            <a:avLst/>
          </a:prstGeom>
        </p:spPr>
      </p:pic>
    </p:spTree>
    <p:extLst>
      <p:ext uri="{BB962C8B-B14F-4D97-AF65-F5344CB8AC3E}">
        <p14:creationId xmlns:p14="http://schemas.microsoft.com/office/powerpoint/2010/main" val="3165755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D0F1-8DC5-C148-AF52-E2D34974315F}"/>
              </a:ext>
            </a:extLst>
          </p:cNvPr>
          <p:cNvSpPr>
            <a:spLocks noGrp="1"/>
          </p:cNvSpPr>
          <p:nvPr>
            <p:ph type="title"/>
          </p:nvPr>
        </p:nvSpPr>
        <p:spPr/>
        <p:txBody>
          <a:bodyPr/>
          <a:lstStyle/>
          <a:p>
            <a:r>
              <a:rPr lang="en-US" dirty="0"/>
              <a:t>Project code</a:t>
            </a:r>
          </a:p>
        </p:txBody>
      </p:sp>
      <p:sp>
        <p:nvSpPr>
          <p:cNvPr id="3" name="Content Placeholder 2">
            <a:extLst>
              <a:ext uri="{FF2B5EF4-FFF2-40B4-BE49-F238E27FC236}">
                <a16:creationId xmlns:a16="http://schemas.microsoft.com/office/drawing/2014/main" id="{868322B1-C43C-D44E-B24F-A110351329E4}"/>
              </a:ext>
            </a:extLst>
          </p:cNvPr>
          <p:cNvSpPr>
            <a:spLocks noGrp="1"/>
          </p:cNvSpPr>
          <p:nvPr>
            <p:ph idx="1"/>
          </p:nvPr>
        </p:nvSpPr>
        <p:spPr>
          <a:xfrm>
            <a:off x="838200" y="1825625"/>
            <a:ext cx="4831080" cy="4351338"/>
          </a:xfrm>
        </p:spPr>
        <p:txBody>
          <a:bodyPr/>
          <a:lstStyle/>
          <a:p>
            <a:r>
              <a:rPr lang="en-US" dirty="0"/>
              <a:t>One file you will be working with is called </a:t>
            </a:r>
            <a:r>
              <a:rPr lang="en-US" b="1" dirty="0" err="1"/>
              <a:t>author_book.py</a:t>
            </a:r>
            <a:r>
              <a:rPr lang="en-US" b="1" dirty="0"/>
              <a:t> </a:t>
            </a:r>
            <a:r>
              <a:rPr lang="en-US" dirty="0"/>
              <a:t>and it is in the </a:t>
            </a:r>
            <a:r>
              <a:rPr lang="en-US" b="1" dirty="0" err="1"/>
              <a:t>lab_questions</a:t>
            </a:r>
            <a:r>
              <a:rPr lang="en-US" dirty="0"/>
              <a:t> directory</a:t>
            </a:r>
          </a:p>
          <a:p>
            <a:r>
              <a:rPr lang="en-US" dirty="0"/>
              <a:t>Find this file and open it, if it's not already open</a:t>
            </a:r>
          </a:p>
          <a:p>
            <a:pPr marL="0" indent="0">
              <a:buNone/>
            </a:pPr>
            <a:endParaRPr lang="en-US" dirty="0"/>
          </a:p>
          <a:p>
            <a:r>
              <a:rPr lang="en-US" dirty="0"/>
              <a:t>Click on the triangles by a directory name to expand them and see the files</a:t>
            </a:r>
          </a:p>
          <a:p>
            <a:endParaRPr lang="en-US" dirty="0"/>
          </a:p>
          <a:p>
            <a:endParaRPr lang="en-US" dirty="0"/>
          </a:p>
        </p:txBody>
      </p:sp>
      <p:pic>
        <p:nvPicPr>
          <p:cNvPr id="4" name="Picture 3">
            <a:extLst>
              <a:ext uri="{FF2B5EF4-FFF2-40B4-BE49-F238E27FC236}">
                <a16:creationId xmlns:a16="http://schemas.microsoft.com/office/drawing/2014/main" id="{CA238F42-E4C4-874D-AEFF-4680D54995FD}"/>
              </a:ext>
            </a:extLst>
          </p:cNvPr>
          <p:cNvPicPr>
            <a:picLocks noChangeAspect="1"/>
          </p:cNvPicPr>
          <p:nvPr/>
        </p:nvPicPr>
        <p:blipFill>
          <a:blip r:embed="rId2"/>
          <a:stretch>
            <a:fillRect/>
          </a:stretch>
        </p:blipFill>
        <p:spPr>
          <a:xfrm>
            <a:off x="6590133" y="1027905"/>
            <a:ext cx="4299539" cy="5223407"/>
          </a:xfrm>
          <a:prstGeom prst="rect">
            <a:avLst/>
          </a:prstGeom>
        </p:spPr>
      </p:pic>
      <p:cxnSp>
        <p:nvCxnSpPr>
          <p:cNvPr id="6" name="Straight Arrow Connector 5">
            <a:extLst>
              <a:ext uri="{FF2B5EF4-FFF2-40B4-BE49-F238E27FC236}">
                <a16:creationId xmlns:a16="http://schemas.microsoft.com/office/drawing/2014/main" id="{C55B6934-E9FC-644D-B2C8-3FFBC23205F2}"/>
              </a:ext>
            </a:extLst>
          </p:cNvPr>
          <p:cNvCxnSpPr>
            <a:cxnSpLocks/>
          </p:cNvCxnSpPr>
          <p:nvPr/>
        </p:nvCxnSpPr>
        <p:spPr>
          <a:xfrm flipH="1">
            <a:off x="9687076" y="1825625"/>
            <a:ext cx="717688" cy="8345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734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E406-20A6-1F44-B091-FA564CAE391E}"/>
              </a:ext>
            </a:extLst>
          </p:cNvPr>
          <p:cNvSpPr>
            <a:spLocks noGrp="1"/>
          </p:cNvSpPr>
          <p:nvPr>
            <p:ph type="title"/>
          </p:nvPr>
        </p:nvSpPr>
        <p:spPr>
          <a:xfrm>
            <a:off x="685800" y="334645"/>
            <a:ext cx="6797040" cy="1325563"/>
          </a:xfrm>
        </p:spPr>
        <p:txBody>
          <a:bodyPr/>
          <a:lstStyle/>
          <a:p>
            <a:r>
              <a:rPr lang="en-US" dirty="0"/>
              <a:t>Where are the tests?</a:t>
            </a:r>
          </a:p>
        </p:txBody>
      </p:sp>
      <p:sp>
        <p:nvSpPr>
          <p:cNvPr id="3" name="Content Placeholder 2">
            <a:extLst>
              <a:ext uri="{FF2B5EF4-FFF2-40B4-BE49-F238E27FC236}">
                <a16:creationId xmlns:a16="http://schemas.microsoft.com/office/drawing/2014/main" id="{6E27D43C-D40B-E843-9228-5AA41D5037E9}"/>
              </a:ext>
            </a:extLst>
          </p:cNvPr>
          <p:cNvSpPr>
            <a:spLocks noGrp="1"/>
          </p:cNvSpPr>
          <p:nvPr>
            <p:ph idx="1"/>
          </p:nvPr>
        </p:nvSpPr>
        <p:spPr>
          <a:xfrm>
            <a:off x="838200" y="1825625"/>
            <a:ext cx="5440680" cy="4351338"/>
          </a:xfrm>
        </p:spPr>
        <p:txBody>
          <a:bodyPr>
            <a:normAutofit lnSpcReduction="10000"/>
          </a:bodyPr>
          <a:lstStyle/>
          <a:p>
            <a:r>
              <a:rPr lang="en-US" dirty="0"/>
              <a:t>They are in a file called </a:t>
            </a:r>
            <a:r>
              <a:rPr lang="en-US" b="1" dirty="0" err="1"/>
              <a:t>test_author_book.py</a:t>
            </a:r>
            <a:r>
              <a:rPr lang="en-US" b="1" dirty="0"/>
              <a:t> </a:t>
            </a:r>
            <a:r>
              <a:rPr lang="en-US" dirty="0"/>
              <a:t>in the </a:t>
            </a:r>
            <a:r>
              <a:rPr lang="en-US" b="1" dirty="0"/>
              <a:t>tests</a:t>
            </a:r>
            <a:r>
              <a:rPr lang="en-US" dirty="0"/>
              <a:t> directory</a:t>
            </a:r>
          </a:p>
          <a:p>
            <a:endParaRPr lang="en-US" dirty="0"/>
          </a:p>
          <a:p>
            <a:r>
              <a:rPr lang="en-US" dirty="0"/>
              <a:t>You don't need to modify this file,</a:t>
            </a:r>
          </a:p>
          <a:p>
            <a:pPr lvl="1"/>
            <a:r>
              <a:rPr lang="en-US" sz="2600" dirty="0"/>
              <a:t>although you can read it</a:t>
            </a:r>
          </a:p>
          <a:p>
            <a:pPr lvl="1"/>
            <a:r>
              <a:rPr lang="en-US" sz="2600" dirty="0"/>
              <a:t>and you'll run it, to check your code</a:t>
            </a:r>
          </a:p>
          <a:p>
            <a:pPr marL="457200" lvl="1" indent="0">
              <a:buNone/>
            </a:pPr>
            <a:endParaRPr lang="en-US" dirty="0"/>
          </a:p>
          <a:p>
            <a:r>
              <a:rPr lang="en-US" dirty="0"/>
              <a:t>You can ignore most of the other files in the project</a:t>
            </a:r>
          </a:p>
        </p:txBody>
      </p:sp>
      <p:pic>
        <p:nvPicPr>
          <p:cNvPr id="4" name="Picture 3">
            <a:extLst>
              <a:ext uri="{FF2B5EF4-FFF2-40B4-BE49-F238E27FC236}">
                <a16:creationId xmlns:a16="http://schemas.microsoft.com/office/drawing/2014/main" id="{863520CC-6F31-9B4E-AE34-2AE4F8485987}"/>
              </a:ext>
            </a:extLst>
          </p:cNvPr>
          <p:cNvPicPr>
            <a:picLocks noChangeAspect="1"/>
          </p:cNvPicPr>
          <p:nvPr/>
        </p:nvPicPr>
        <p:blipFill>
          <a:blip r:embed="rId2"/>
          <a:stretch>
            <a:fillRect/>
          </a:stretch>
        </p:blipFill>
        <p:spPr>
          <a:xfrm>
            <a:off x="7037406" y="820192"/>
            <a:ext cx="4299065" cy="5356771"/>
          </a:xfrm>
          <a:prstGeom prst="rect">
            <a:avLst/>
          </a:prstGeom>
        </p:spPr>
      </p:pic>
      <p:cxnSp>
        <p:nvCxnSpPr>
          <p:cNvPr id="6" name="Straight Arrow Connector 5">
            <a:extLst>
              <a:ext uri="{FF2B5EF4-FFF2-40B4-BE49-F238E27FC236}">
                <a16:creationId xmlns:a16="http://schemas.microsoft.com/office/drawing/2014/main" id="{F2754CA7-0C03-5D4C-9298-B900271B28AE}"/>
              </a:ext>
            </a:extLst>
          </p:cNvPr>
          <p:cNvCxnSpPr>
            <a:cxnSpLocks/>
          </p:cNvCxnSpPr>
          <p:nvPr/>
        </p:nvCxnSpPr>
        <p:spPr>
          <a:xfrm flipH="1">
            <a:off x="10135963" y="3166732"/>
            <a:ext cx="717688" cy="8345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94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47DB-F8C8-354D-8AF7-A8DE19F1123D}"/>
              </a:ext>
            </a:extLst>
          </p:cNvPr>
          <p:cNvSpPr>
            <a:spLocks noGrp="1"/>
          </p:cNvSpPr>
          <p:nvPr>
            <p:ph type="title"/>
          </p:nvPr>
        </p:nvSpPr>
        <p:spPr/>
        <p:txBody>
          <a:bodyPr/>
          <a:lstStyle/>
          <a:p>
            <a:r>
              <a:rPr lang="en-US" b="1" dirty="0"/>
              <a:t>But first: </a:t>
            </a:r>
            <a:r>
              <a:rPr lang="en-US" dirty="0"/>
              <a:t>we'll start with a Hello World example</a:t>
            </a:r>
          </a:p>
        </p:txBody>
      </p:sp>
      <p:sp>
        <p:nvSpPr>
          <p:cNvPr id="3" name="Content Placeholder 2">
            <a:extLst>
              <a:ext uri="{FF2B5EF4-FFF2-40B4-BE49-F238E27FC236}">
                <a16:creationId xmlns:a16="http://schemas.microsoft.com/office/drawing/2014/main" id="{A2F6A491-F0AD-C94E-BCBF-1BFDA398017A}"/>
              </a:ext>
            </a:extLst>
          </p:cNvPr>
          <p:cNvSpPr>
            <a:spLocks noGrp="1"/>
          </p:cNvSpPr>
          <p:nvPr>
            <p:ph idx="1"/>
          </p:nvPr>
        </p:nvSpPr>
        <p:spPr>
          <a:xfrm>
            <a:off x="838199" y="1825625"/>
            <a:ext cx="5346469" cy="4351338"/>
          </a:xfrm>
        </p:spPr>
        <p:txBody>
          <a:bodyPr/>
          <a:lstStyle/>
          <a:p>
            <a:r>
              <a:rPr lang="en-US" dirty="0"/>
              <a:t>Open the other python file in </a:t>
            </a:r>
            <a:r>
              <a:rPr lang="en-US" b="1" dirty="0" err="1"/>
              <a:t>lab_questions</a:t>
            </a:r>
            <a:r>
              <a:rPr lang="en-US" b="1" dirty="0"/>
              <a:t> </a:t>
            </a:r>
            <a:r>
              <a:rPr lang="en-US" dirty="0"/>
              <a:t>called </a:t>
            </a:r>
            <a:r>
              <a:rPr lang="en-US" b="1" dirty="0" err="1"/>
              <a:t>hello.py</a:t>
            </a:r>
            <a:endParaRPr lang="en-US" b="1" dirty="0"/>
          </a:p>
          <a:p>
            <a:endParaRPr lang="en-US" b="1" dirty="0"/>
          </a:p>
        </p:txBody>
      </p:sp>
      <p:pic>
        <p:nvPicPr>
          <p:cNvPr id="6" name="Picture 5">
            <a:extLst>
              <a:ext uri="{FF2B5EF4-FFF2-40B4-BE49-F238E27FC236}">
                <a16:creationId xmlns:a16="http://schemas.microsoft.com/office/drawing/2014/main" id="{BFF6316B-D882-BF4A-BAD3-8D81395990E7}"/>
              </a:ext>
            </a:extLst>
          </p:cNvPr>
          <p:cNvPicPr>
            <a:picLocks noChangeAspect="1"/>
          </p:cNvPicPr>
          <p:nvPr/>
        </p:nvPicPr>
        <p:blipFill>
          <a:blip r:embed="rId2"/>
          <a:stretch>
            <a:fillRect/>
          </a:stretch>
        </p:blipFill>
        <p:spPr>
          <a:xfrm>
            <a:off x="571383" y="3201093"/>
            <a:ext cx="5880100" cy="3390900"/>
          </a:xfrm>
          <a:prstGeom prst="rect">
            <a:avLst/>
          </a:prstGeom>
        </p:spPr>
      </p:pic>
      <p:pic>
        <p:nvPicPr>
          <p:cNvPr id="4" name="Picture 3">
            <a:extLst>
              <a:ext uri="{FF2B5EF4-FFF2-40B4-BE49-F238E27FC236}">
                <a16:creationId xmlns:a16="http://schemas.microsoft.com/office/drawing/2014/main" id="{34DA9C4E-43BF-1A4D-92F2-06787D99E555}"/>
              </a:ext>
            </a:extLst>
          </p:cNvPr>
          <p:cNvPicPr>
            <a:picLocks noChangeAspect="1"/>
          </p:cNvPicPr>
          <p:nvPr/>
        </p:nvPicPr>
        <p:blipFill>
          <a:blip r:embed="rId3"/>
          <a:stretch>
            <a:fillRect/>
          </a:stretch>
        </p:blipFill>
        <p:spPr>
          <a:xfrm>
            <a:off x="7028157" y="1346038"/>
            <a:ext cx="3977893" cy="5245955"/>
          </a:xfrm>
          <a:prstGeom prst="rect">
            <a:avLst/>
          </a:prstGeom>
        </p:spPr>
      </p:pic>
      <p:cxnSp>
        <p:nvCxnSpPr>
          <p:cNvPr id="8" name="Straight Arrow Connector 7">
            <a:extLst>
              <a:ext uri="{FF2B5EF4-FFF2-40B4-BE49-F238E27FC236}">
                <a16:creationId xmlns:a16="http://schemas.microsoft.com/office/drawing/2014/main" id="{A8ABD6CA-04FB-0449-92E3-89F50EEA1F76}"/>
              </a:ext>
            </a:extLst>
          </p:cNvPr>
          <p:cNvCxnSpPr>
            <a:cxnSpLocks/>
          </p:cNvCxnSpPr>
          <p:nvPr/>
        </p:nvCxnSpPr>
        <p:spPr>
          <a:xfrm flipH="1" flipV="1">
            <a:off x="9304690" y="3646209"/>
            <a:ext cx="1136095" cy="4951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4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47DB-F8C8-354D-8AF7-A8DE19F1123D}"/>
              </a:ext>
            </a:extLst>
          </p:cNvPr>
          <p:cNvSpPr>
            <a:spLocks noGrp="1"/>
          </p:cNvSpPr>
          <p:nvPr>
            <p:ph type="title"/>
          </p:nvPr>
        </p:nvSpPr>
        <p:spPr/>
        <p:txBody>
          <a:bodyPr/>
          <a:lstStyle/>
          <a:p>
            <a:r>
              <a:rPr lang="en-US" dirty="0"/>
              <a:t>Run </a:t>
            </a:r>
            <a:r>
              <a:rPr lang="en-US" dirty="0" err="1"/>
              <a:t>hello.py</a:t>
            </a:r>
            <a:endParaRPr lang="en-US" dirty="0"/>
          </a:p>
        </p:txBody>
      </p:sp>
      <p:sp>
        <p:nvSpPr>
          <p:cNvPr id="3" name="Content Placeholder 2">
            <a:extLst>
              <a:ext uri="{FF2B5EF4-FFF2-40B4-BE49-F238E27FC236}">
                <a16:creationId xmlns:a16="http://schemas.microsoft.com/office/drawing/2014/main" id="{A2F6A491-F0AD-C94E-BCBF-1BFDA398017A}"/>
              </a:ext>
            </a:extLst>
          </p:cNvPr>
          <p:cNvSpPr>
            <a:spLocks noGrp="1"/>
          </p:cNvSpPr>
          <p:nvPr>
            <p:ph idx="1"/>
          </p:nvPr>
        </p:nvSpPr>
        <p:spPr>
          <a:xfrm>
            <a:off x="838200" y="1509741"/>
            <a:ext cx="10698480" cy="4351338"/>
          </a:xfrm>
        </p:spPr>
        <p:txBody>
          <a:bodyPr>
            <a:normAutofit/>
          </a:bodyPr>
          <a:lstStyle/>
          <a:p>
            <a:r>
              <a:rPr lang="en-US" dirty="0"/>
              <a:t>Run </a:t>
            </a:r>
            <a:r>
              <a:rPr lang="en-US" dirty="0" err="1"/>
              <a:t>hello.py</a:t>
            </a:r>
            <a:r>
              <a:rPr lang="en-US" dirty="0"/>
              <a:t> - same was as you've done before with other programs</a:t>
            </a:r>
          </a:p>
          <a:p>
            <a:pPr lvl="1"/>
            <a:r>
              <a:rPr lang="en-US" dirty="0"/>
              <a:t>Right click on in the editor for this file and select Run</a:t>
            </a:r>
          </a:p>
          <a:p>
            <a:pPr lvl="1"/>
            <a:r>
              <a:rPr lang="en-US" dirty="0"/>
              <a:t>Or right-click on the filename in the project explorer and select Run</a:t>
            </a:r>
          </a:p>
          <a:p>
            <a:pPr lvl="1"/>
            <a:r>
              <a:rPr lang="en-US" dirty="0"/>
              <a:t>Or click the green arrow next to the call to main</a:t>
            </a:r>
          </a:p>
          <a:p>
            <a:endParaRPr lang="en-US" dirty="0"/>
          </a:p>
          <a:p>
            <a:endParaRPr lang="en-US" dirty="0"/>
          </a:p>
          <a:p>
            <a:endParaRPr lang="en-US" dirty="0"/>
          </a:p>
          <a:p>
            <a:endParaRPr lang="en-US" b="1" dirty="0"/>
          </a:p>
        </p:txBody>
      </p:sp>
      <p:pic>
        <p:nvPicPr>
          <p:cNvPr id="6" name="Picture 5">
            <a:extLst>
              <a:ext uri="{FF2B5EF4-FFF2-40B4-BE49-F238E27FC236}">
                <a16:creationId xmlns:a16="http://schemas.microsoft.com/office/drawing/2014/main" id="{A91B98BD-445A-1349-9DD5-39813F923EB3}"/>
              </a:ext>
            </a:extLst>
          </p:cNvPr>
          <p:cNvPicPr>
            <a:picLocks noChangeAspect="1"/>
          </p:cNvPicPr>
          <p:nvPr/>
        </p:nvPicPr>
        <p:blipFill>
          <a:blip r:embed="rId2"/>
          <a:stretch>
            <a:fillRect/>
          </a:stretch>
        </p:blipFill>
        <p:spPr>
          <a:xfrm>
            <a:off x="7826895" y="4303424"/>
            <a:ext cx="3327400" cy="711200"/>
          </a:xfrm>
          <a:prstGeom prst="rect">
            <a:avLst/>
          </a:prstGeom>
        </p:spPr>
      </p:pic>
      <p:pic>
        <p:nvPicPr>
          <p:cNvPr id="7" name="Picture 6">
            <a:extLst>
              <a:ext uri="{FF2B5EF4-FFF2-40B4-BE49-F238E27FC236}">
                <a16:creationId xmlns:a16="http://schemas.microsoft.com/office/drawing/2014/main" id="{CA75C5FE-8C09-2C45-934C-E49161FCD08F}"/>
              </a:ext>
            </a:extLst>
          </p:cNvPr>
          <p:cNvPicPr>
            <a:picLocks noChangeAspect="1"/>
          </p:cNvPicPr>
          <p:nvPr/>
        </p:nvPicPr>
        <p:blipFill>
          <a:blip r:embed="rId3"/>
          <a:stretch>
            <a:fillRect/>
          </a:stretch>
        </p:blipFill>
        <p:spPr>
          <a:xfrm>
            <a:off x="1412933" y="3317640"/>
            <a:ext cx="5353627" cy="3390071"/>
          </a:xfrm>
          <a:prstGeom prst="rect">
            <a:avLst/>
          </a:prstGeom>
        </p:spPr>
      </p:pic>
      <p:cxnSp>
        <p:nvCxnSpPr>
          <p:cNvPr id="8" name="Straight Arrow Connector 7">
            <a:extLst>
              <a:ext uri="{FF2B5EF4-FFF2-40B4-BE49-F238E27FC236}">
                <a16:creationId xmlns:a16="http://schemas.microsoft.com/office/drawing/2014/main" id="{06AE0992-A3A3-F947-96C6-5EDBEF2C4343}"/>
              </a:ext>
            </a:extLst>
          </p:cNvPr>
          <p:cNvCxnSpPr>
            <a:cxnSpLocks/>
          </p:cNvCxnSpPr>
          <p:nvPr/>
        </p:nvCxnSpPr>
        <p:spPr>
          <a:xfrm flipH="1" flipV="1">
            <a:off x="5214828" y="6212580"/>
            <a:ext cx="1136095" cy="4951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C64BAD-CAC8-2747-BDDC-838236487450}"/>
              </a:ext>
            </a:extLst>
          </p:cNvPr>
          <p:cNvCxnSpPr>
            <a:cxnSpLocks/>
          </p:cNvCxnSpPr>
          <p:nvPr/>
        </p:nvCxnSpPr>
        <p:spPr>
          <a:xfrm flipV="1">
            <a:off x="7444510" y="4659024"/>
            <a:ext cx="646188" cy="3536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631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8CD5A-E7A7-A446-93E4-A1531A668D2E}"/>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F5ADB6FB-FAE3-4C44-8BE2-170A795794FF}"/>
              </a:ext>
            </a:extLst>
          </p:cNvPr>
          <p:cNvSpPr>
            <a:spLocks noGrp="1"/>
          </p:cNvSpPr>
          <p:nvPr>
            <p:ph idx="1"/>
          </p:nvPr>
        </p:nvSpPr>
        <p:spPr/>
        <p:txBody>
          <a:bodyPr/>
          <a:lstStyle/>
          <a:p>
            <a:r>
              <a:rPr lang="en-US" dirty="0"/>
              <a:t>How do you know that your code is working correctly?</a:t>
            </a:r>
          </a:p>
          <a:p>
            <a:pPr lvl="1"/>
            <a:r>
              <a:rPr lang="en-US" dirty="0"/>
              <a:t>And, if you change it, or add features, does it still work?</a:t>
            </a:r>
          </a:p>
          <a:p>
            <a:r>
              <a:rPr lang="en-US" dirty="0"/>
              <a:t>Sure, you run and test it - but there's lots of possible valid and inputs and expected outputs</a:t>
            </a:r>
          </a:p>
          <a:p>
            <a:r>
              <a:rPr lang="en-US" dirty="0"/>
              <a:t>And when you develop and change code, it's a lot of work to keep testing it (with a range of valid and invalid inputs) to make sure everything is still working </a:t>
            </a:r>
          </a:p>
        </p:txBody>
      </p:sp>
    </p:spTree>
    <p:extLst>
      <p:ext uri="{BB962C8B-B14F-4D97-AF65-F5344CB8AC3E}">
        <p14:creationId xmlns:p14="http://schemas.microsoft.com/office/powerpoint/2010/main" val="2919910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647DB-F8C8-354D-8AF7-A8DE19F1123D}"/>
              </a:ext>
            </a:extLst>
          </p:cNvPr>
          <p:cNvSpPr>
            <a:spLocks noGrp="1"/>
          </p:cNvSpPr>
          <p:nvPr>
            <p:ph type="title"/>
          </p:nvPr>
        </p:nvSpPr>
        <p:spPr/>
        <p:txBody>
          <a:bodyPr/>
          <a:lstStyle/>
          <a:p>
            <a:r>
              <a:rPr lang="en-US" dirty="0"/>
              <a:t>Program is not working correctly </a:t>
            </a:r>
          </a:p>
        </p:txBody>
      </p:sp>
      <p:sp>
        <p:nvSpPr>
          <p:cNvPr id="3" name="Content Placeholder 2">
            <a:extLst>
              <a:ext uri="{FF2B5EF4-FFF2-40B4-BE49-F238E27FC236}">
                <a16:creationId xmlns:a16="http://schemas.microsoft.com/office/drawing/2014/main" id="{A2F6A491-F0AD-C94E-BCBF-1BFDA398017A}"/>
              </a:ext>
            </a:extLst>
          </p:cNvPr>
          <p:cNvSpPr>
            <a:spLocks noGrp="1"/>
          </p:cNvSpPr>
          <p:nvPr>
            <p:ph idx="1"/>
          </p:nvPr>
        </p:nvSpPr>
        <p:spPr>
          <a:xfrm>
            <a:off x="838200" y="1439862"/>
            <a:ext cx="10698480" cy="4351338"/>
          </a:xfrm>
        </p:spPr>
        <p:txBody>
          <a:bodyPr>
            <a:normAutofit/>
          </a:bodyPr>
          <a:lstStyle/>
          <a:p>
            <a:r>
              <a:rPr lang="en-US" dirty="0"/>
              <a:t>This program should print 'hello python programmer!'</a:t>
            </a:r>
          </a:p>
          <a:p>
            <a:r>
              <a:rPr lang="en-US" dirty="0"/>
              <a:t>What's wrong?</a:t>
            </a:r>
          </a:p>
          <a:p>
            <a:endParaRPr lang="en-US" dirty="0"/>
          </a:p>
          <a:p>
            <a:r>
              <a:rPr lang="en-US" dirty="0"/>
              <a:t>Can you see the problem?</a:t>
            </a:r>
          </a:p>
          <a:p>
            <a:endParaRPr lang="en-US" dirty="0"/>
          </a:p>
          <a:p>
            <a:endParaRPr lang="en-US" b="1" dirty="0"/>
          </a:p>
        </p:txBody>
      </p:sp>
      <p:pic>
        <p:nvPicPr>
          <p:cNvPr id="4" name="Picture 3">
            <a:extLst>
              <a:ext uri="{FF2B5EF4-FFF2-40B4-BE49-F238E27FC236}">
                <a16:creationId xmlns:a16="http://schemas.microsoft.com/office/drawing/2014/main" id="{1C3DF790-A275-1642-8F56-9B0631AA2A09}"/>
              </a:ext>
            </a:extLst>
          </p:cNvPr>
          <p:cNvPicPr>
            <a:picLocks noChangeAspect="1"/>
          </p:cNvPicPr>
          <p:nvPr/>
        </p:nvPicPr>
        <p:blipFill>
          <a:blip r:embed="rId2"/>
          <a:stretch>
            <a:fillRect/>
          </a:stretch>
        </p:blipFill>
        <p:spPr>
          <a:xfrm>
            <a:off x="288290" y="2730499"/>
            <a:ext cx="6245514" cy="3680119"/>
          </a:xfrm>
          <a:prstGeom prst="rect">
            <a:avLst/>
          </a:prstGeom>
          <a:ln w="38100">
            <a:solidFill>
              <a:schemeClr val="bg1">
                <a:lumMod val="65000"/>
              </a:schemeClr>
            </a:solidFill>
          </a:ln>
        </p:spPr>
      </p:pic>
      <p:pic>
        <p:nvPicPr>
          <p:cNvPr id="5" name="Picture 4">
            <a:extLst>
              <a:ext uri="{FF2B5EF4-FFF2-40B4-BE49-F238E27FC236}">
                <a16:creationId xmlns:a16="http://schemas.microsoft.com/office/drawing/2014/main" id="{67FA8DFA-D8C3-A342-8383-BFF5CF9E7713}"/>
              </a:ext>
            </a:extLst>
          </p:cNvPr>
          <p:cNvPicPr>
            <a:picLocks noChangeAspect="1"/>
          </p:cNvPicPr>
          <p:nvPr/>
        </p:nvPicPr>
        <p:blipFill>
          <a:blip r:embed="rId3"/>
          <a:stretch>
            <a:fillRect/>
          </a:stretch>
        </p:blipFill>
        <p:spPr>
          <a:xfrm>
            <a:off x="5482590" y="4940300"/>
            <a:ext cx="6286500" cy="1701800"/>
          </a:xfrm>
          <a:prstGeom prst="rect">
            <a:avLst/>
          </a:prstGeom>
          <a:ln w="38100">
            <a:solidFill>
              <a:schemeClr val="bg1">
                <a:lumMod val="65000"/>
              </a:schemeClr>
            </a:solidFill>
          </a:ln>
        </p:spPr>
      </p:pic>
    </p:spTree>
    <p:extLst>
      <p:ext uri="{BB962C8B-B14F-4D97-AF65-F5344CB8AC3E}">
        <p14:creationId xmlns:p14="http://schemas.microsoft.com/office/powerpoint/2010/main" val="1570946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B863-C670-AD4E-A491-58A919136962}"/>
              </a:ext>
            </a:extLst>
          </p:cNvPr>
          <p:cNvSpPr>
            <a:spLocks noGrp="1"/>
          </p:cNvSpPr>
          <p:nvPr>
            <p:ph type="title"/>
          </p:nvPr>
        </p:nvSpPr>
        <p:spPr/>
        <p:txBody>
          <a:bodyPr/>
          <a:lstStyle/>
          <a:p>
            <a:r>
              <a:rPr lang="en-US" dirty="0"/>
              <a:t>Before you fix it, let's run the test for this file </a:t>
            </a:r>
          </a:p>
        </p:txBody>
      </p:sp>
      <p:pic>
        <p:nvPicPr>
          <p:cNvPr id="9" name="Picture 8">
            <a:extLst>
              <a:ext uri="{FF2B5EF4-FFF2-40B4-BE49-F238E27FC236}">
                <a16:creationId xmlns:a16="http://schemas.microsoft.com/office/drawing/2014/main" id="{D2304C97-BFA7-9545-A6D9-E45C21BB35C2}"/>
              </a:ext>
            </a:extLst>
          </p:cNvPr>
          <p:cNvPicPr>
            <a:picLocks noChangeAspect="1"/>
          </p:cNvPicPr>
          <p:nvPr/>
        </p:nvPicPr>
        <p:blipFill>
          <a:blip r:embed="rId2"/>
          <a:stretch>
            <a:fillRect/>
          </a:stretch>
        </p:blipFill>
        <p:spPr>
          <a:xfrm>
            <a:off x="5087467" y="1619474"/>
            <a:ext cx="5985086" cy="4763640"/>
          </a:xfrm>
          <a:prstGeom prst="rect">
            <a:avLst/>
          </a:prstGeom>
        </p:spPr>
      </p:pic>
      <p:sp>
        <p:nvSpPr>
          <p:cNvPr id="3" name="Content Placeholder 2">
            <a:extLst>
              <a:ext uri="{FF2B5EF4-FFF2-40B4-BE49-F238E27FC236}">
                <a16:creationId xmlns:a16="http://schemas.microsoft.com/office/drawing/2014/main" id="{ADBD47B3-03A8-824C-B2E0-2229F37682AD}"/>
              </a:ext>
            </a:extLst>
          </p:cNvPr>
          <p:cNvSpPr>
            <a:spLocks noGrp="1"/>
          </p:cNvSpPr>
          <p:nvPr>
            <p:ph idx="1"/>
          </p:nvPr>
        </p:nvSpPr>
        <p:spPr>
          <a:xfrm>
            <a:off x="838200" y="1825625"/>
            <a:ext cx="4069080" cy="4351338"/>
          </a:xfrm>
        </p:spPr>
        <p:txBody>
          <a:bodyPr/>
          <a:lstStyle/>
          <a:p>
            <a:r>
              <a:rPr lang="en-US" dirty="0"/>
              <a:t>Expand the </a:t>
            </a:r>
            <a:r>
              <a:rPr lang="en-US" b="1" dirty="0"/>
              <a:t>tests</a:t>
            </a:r>
            <a:r>
              <a:rPr lang="en-US" dirty="0"/>
              <a:t> directory</a:t>
            </a:r>
          </a:p>
          <a:p>
            <a:r>
              <a:rPr lang="en-US" dirty="0"/>
              <a:t>Right-click on </a:t>
            </a:r>
            <a:r>
              <a:rPr lang="en-US" b="1" dirty="0" err="1"/>
              <a:t>test_hello.py</a:t>
            </a:r>
            <a:endParaRPr lang="en-US" b="1" dirty="0"/>
          </a:p>
          <a:p>
            <a:r>
              <a:rPr lang="en-US" dirty="0"/>
              <a:t>Select </a:t>
            </a:r>
            <a:r>
              <a:rPr lang="en-US" b="1" dirty="0"/>
              <a:t>Run </a:t>
            </a:r>
            <a:r>
              <a:rPr lang="en-US" b="1" dirty="0" err="1"/>
              <a:t>Unittests</a:t>
            </a:r>
            <a:r>
              <a:rPr lang="en-US" b="1" dirty="0"/>
              <a:t> in </a:t>
            </a:r>
            <a:r>
              <a:rPr lang="en-US" b="1" dirty="0" err="1"/>
              <a:t>test_hello.py</a:t>
            </a:r>
            <a:endParaRPr lang="en-US" b="1" dirty="0"/>
          </a:p>
        </p:txBody>
      </p:sp>
      <p:cxnSp>
        <p:nvCxnSpPr>
          <p:cNvPr id="6" name="Straight Arrow Connector 5">
            <a:extLst>
              <a:ext uri="{FF2B5EF4-FFF2-40B4-BE49-F238E27FC236}">
                <a16:creationId xmlns:a16="http://schemas.microsoft.com/office/drawing/2014/main" id="{F3AA99CC-1030-3B4B-B142-AF7EC3860BF0}"/>
              </a:ext>
            </a:extLst>
          </p:cNvPr>
          <p:cNvCxnSpPr>
            <a:cxnSpLocks/>
          </p:cNvCxnSpPr>
          <p:nvPr/>
        </p:nvCxnSpPr>
        <p:spPr>
          <a:xfrm flipV="1">
            <a:off x="4566555" y="4311228"/>
            <a:ext cx="1098627" cy="14439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DB3EDA5-8269-8C40-947F-AD4C3A2E5E2F}"/>
              </a:ext>
            </a:extLst>
          </p:cNvPr>
          <p:cNvCxnSpPr>
            <a:cxnSpLocks/>
          </p:cNvCxnSpPr>
          <p:nvPr/>
        </p:nvCxnSpPr>
        <p:spPr>
          <a:xfrm flipH="1">
            <a:off x="9872738" y="5176053"/>
            <a:ext cx="1199815" cy="59050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112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54CC8-750B-F248-ADC7-2609CFF6715B}"/>
              </a:ext>
            </a:extLst>
          </p:cNvPr>
          <p:cNvSpPr>
            <a:spLocks noGrp="1"/>
          </p:cNvSpPr>
          <p:nvPr>
            <p:ph type="title"/>
          </p:nvPr>
        </p:nvSpPr>
        <p:spPr/>
        <p:txBody>
          <a:bodyPr/>
          <a:lstStyle/>
          <a:p>
            <a:r>
              <a:rPr lang="en-US" dirty="0"/>
              <a:t>Running from the terminal	</a:t>
            </a:r>
          </a:p>
        </p:txBody>
      </p:sp>
      <p:sp>
        <p:nvSpPr>
          <p:cNvPr id="3" name="Content Placeholder 2">
            <a:extLst>
              <a:ext uri="{FF2B5EF4-FFF2-40B4-BE49-F238E27FC236}">
                <a16:creationId xmlns:a16="http://schemas.microsoft.com/office/drawing/2014/main" id="{3398ABB7-CFC9-A040-A550-F2410C4AFB29}"/>
              </a:ext>
            </a:extLst>
          </p:cNvPr>
          <p:cNvSpPr>
            <a:spLocks noGrp="1"/>
          </p:cNvSpPr>
          <p:nvPr>
            <p:ph idx="1"/>
          </p:nvPr>
        </p:nvSpPr>
        <p:spPr/>
        <p:txBody>
          <a:bodyPr/>
          <a:lstStyle/>
          <a:p>
            <a:r>
              <a:rPr lang="en-US" dirty="0"/>
              <a:t>To run your test, open the terminal and type</a:t>
            </a:r>
          </a:p>
          <a:p>
            <a:endParaRPr lang="en-US" dirty="0"/>
          </a:p>
          <a:p>
            <a:pPr marL="0" indent="0">
              <a:buNone/>
            </a:pPr>
            <a:r>
              <a:rPr lang="en-US" sz="4800" dirty="0"/>
              <a:t>python -m </a:t>
            </a:r>
            <a:r>
              <a:rPr lang="en-US" sz="4800" dirty="0" err="1"/>
              <a:t>unittest</a:t>
            </a:r>
            <a:r>
              <a:rPr lang="en-US" sz="4800" dirty="0"/>
              <a:t> tests/</a:t>
            </a:r>
            <a:r>
              <a:rPr lang="en-US" sz="4800" dirty="0" err="1"/>
              <a:t>test_hello.py</a:t>
            </a:r>
            <a:r>
              <a:rPr lang="en-US" sz="4800" dirty="0"/>
              <a:t> </a:t>
            </a:r>
          </a:p>
        </p:txBody>
      </p:sp>
    </p:spTree>
    <p:extLst>
      <p:ext uri="{BB962C8B-B14F-4D97-AF65-F5344CB8AC3E}">
        <p14:creationId xmlns:p14="http://schemas.microsoft.com/office/powerpoint/2010/main" val="194262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DD4F-0B4C-CC40-9811-9D2D14FD3D94}"/>
              </a:ext>
            </a:extLst>
          </p:cNvPr>
          <p:cNvSpPr>
            <a:spLocks noGrp="1"/>
          </p:cNvSpPr>
          <p:nvPr>
            <p:ph type="title"/>
          </p:nvPr>
        </p:nvSpPr>
        <p:spPr/>
        <p:txBody>
          <a:bodyPr/>
          <a:lstStyle/>
          <a:p>
            <a:r>
              <a:rPr lang="en-US" dirty="0"/>
              <a:t>The tests check that the hello() function is working  </a:t>
            </a:r>
          </a:p>
        </p:txBody>
      </p:sp>
      <p:sp>
        <p:nvSpPr>
          <p:cNvPr id="3" name="Content Placeholder 2">
            <a:extLst>
              <a:ext uri="{FF2B5EF4-FFF2-40B4-BE49-F238E27FC236}">
                <a16:creationId xmlns:a16="http://schemas.microsoft.com/office/drawing/2014/main" id="{2D563757-E7B0-5546-9736-CAB76AD27EE8}"/>
              </a:ext>
            </a:extLst>
          </p:cNvPr>
          <p:cNvSpPr>
            <a:spLocks noGrp="1"/>
          </p:cNvSpPr>
          <p:nvPr>
            <p:ph idx="1"/>
          </p:nvPr>
        </p:nvSpPr>
        <p:spPr/>
        <p:txBody>
          <a:bodyPr/>
          <a:lstStyle/>
          <a:p>
            <a:r>
              <a:rPr lang="en-US" dirty="0"/>
              <a:t>We know it isn't working, so we expect the tests to fail</a:t>
            </a:r>
          </a:p>
          <a:p>
            <a:r>
              <a:rPr lang="en-US" dirty="0"/>
              <a:t>And they do - note the error message, the expected and actual output</a:t>
            </a:r>
          </a:p>
        </p:txBody>
      </p:sp>
      <p:pic>
        <p:nvPicPr>
          <p:cNvPr id="4" name="Picture 3">
            <a:extLst>
              <a:ext uri="{FF2B5EF4-FFF2-40B4-BE49-F238E27FC236}">
                <a16:creationId xmlns:a16="http://schemas.microsoft.com/office/drawing/2014/main" id="{463AC871-5A5C-2943-89F0-631997D5884E}"/>
              </a:ext>
            </a:extLst>
          </p:cNvPr>
          <p:cNvPicPr>
            <a:picLocks noChangeAspect="1"/>
          </p:cNvPicPr>
          <p:nvPr/>
        </p:nvPicPr>
        <p:blipFill>
          <a:blip r:embed="rId2"/>
          <a:stretch>
            <a:fillRect/>
          </a:stretch>
        </p:blipFill>
        <p:spPr>
          <a:xfrm>
            <a:off x="1681480" y="3492500"/>
            <a:ext cx="8585200" cy="3365500"/>
          </a:xfrm>
          <a:prstGeom prst="rect">
            <a:avLst/>
          </a:prstGeom>
        </p:spPr>
      </p:pic>
    </p:spTree>
    <p:extLst>
      <p:ext uri="{BB962C8B-B14F-4D97-AF65-F5344CB8AC3E}">
        <p14:creationId xmlns:p14="http://schemas.microsoft.com/office/powerpoint/2010/main" val="4090826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E49D-AC36-2D4B-A61A-1369F7F5FEFA}"/>
              </a:ext>
            </a:extLst>
          </p:cNvPr>
          <p:cNvSpPr>
            <a:spLocks noGrp="1"/>
          </p:cNvSpPr>
          <p:nvPr>
            <p:ph type="title"/>
          </p:nvPr>
        </p:nvSpPr>
        <p:spPr/>
        <p:txBody>
          <a:bodyPr/>
          <a:lstStyle/>
          <a:p>
            <a:r>
              <a:rPr lang="en-US" dirty="0"/>
              <a:t>Tests</a:t>
            </a:r>
          </a:p>
        </p:txBody>
      </p:sp>
      <p:sp>
        <p:nvSpPr>
          <p:cNvPr id="3" name="Content Placeholder 2">
            <a:extLst>
              <a:ext uri="{FF2B5EF4-FFF2-40B4-BE49-F238E27FC236}">
                <a16:creationId xmlns:a16="http://schemas.microsoft.com/office/drawing/2014/main" id="{0AC3BC17-3FF4-B041-800F-D8827A6E2D0F}"/>
              </a:ext>
            </a:extLst>
          </p:cNvPr>
          <p:cNvSpPr>
            <a:spLocks noGrp="1"/>
          </p:cNvSpPr>
          <p:nvPr>
            <p:ph idx="1"/>
          </p:nvPr>
        </p:nvSpPr>
        <p:spPr/>
        <p:txBody>
          <a:bodyPr/>
          <a:lstStyle/>
          <a:p>
            <a:r>
              <a:rPr lang="en-US" dirty="0"/>
              <a:t>There's only one test in tests/</a:t>
            </a:r>
            <a:r>
              <a:rPr lang="en-US" dirty="0" err="1"/>
              <a:t>test_hello.py</a:t>
            </a:r>
            <a:endParaRPr lang="en-US" dirty="0"/>
          </a:p>
          <a:p>
            <a:r>
              <a:rPr lang="en-US" dirty="0"/>
              <a:t>Other assignment will have more tests to check more complicated functions, and features</a:t>
            </a:r>
          </a:p>
          <a:p>
            <a:endParaRPr lang="en-US" dirty="0"/>
          </a:p>
          <a:p>
            <a:r>
              <a:rPr lang="en-US" dirty="0"/>
              <a:t>You don't need to modify any of the test files - don't modify anything in the tests directory </a:t>
            </a:r>
          </a:p>
          <a:p>
            <a:pPr lvl="1"/>
            <a:r>
              <a:rPr lang="en-US" dirty="0"/>
              <a:t>So don't edit </a:t>
            </a:r>
            <a:r>
              <a:rPr lang="en-US" dirty="0" err="1"/>
              <a:t>test_hello.py</a:t>
            </a:r>
            <a:r>
              <a:rPr lang="en-US" dirty="0"/>
              <a:t> or </a:t>
            </a:r>
            <a:r>
              <a:rPr lang="en-US" dirty="0" err="1"/>
              <a:t>test_author_book.py</a:t>
            </a:r>
            <a:endParaRPr lang="en-US" dirty="0"/>
          </a:p>
          <a:p>
            <a:pPr lvl="1"/>
            <a:endParaRPr lang="en-US" dirty="0"/>
          </a:p>
          <a:p>
            <a:r>
              <a:rPr lang="en-US" dirty="0"/>
              <a:t>You only write code in the files in the </a:t>
            </a:r>
            <a:r>
              <a:rPr lang="en-US" dirty="0" err="1"/>
              <a:t>lab_questions</a:t>
            </a:r>
            <a:r>
              <a:rPr lang="en-US" dirty="0"/>
              <a:t> directory</a:t>
            </a:r>
          </a:p>
        </p:txBody>
      </p:sp>
    </p:spTree>
    <p:extLst>
      <p:ext uri="{BB962C8B-B14F-4D97-AF65-F5344CB8AC3E}">
        <p14:creationId xmlns:p14="http://schemas.microsoft.com/office/powerpoint/2010/main" val="2834548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9043-AE14-4D4A-9863-D18E31E25578}"/>
              </a:ext>
            </a:extLst>
          </p:cNvPr>
          <p:cNvSpPr>
            <a:spLocks noGrp="1"/>
          </p:cNvSpPr>
          <p:nvPr>
            <p:ph type="title"/>
          </p:nvPr>
        </p:nvSpPr>
        <p:spPr/>
        <p:txBody>
          <a:bodyPr/>
          <a:lstStyle/>
          <a:p>
            <a:r>
              <a:rPr lang="en-US" dirty="0"/>
              <a:t>Fix the code - open </a:t>
            </a:r>
            <a:r>
              <a:rPr lang="en-US" dirty="0" err="1"/>
              <a:t>hello.py</a:t>
            </a:r>
            <a:endParaRPr lang="en-US" dirty="0"/>
          </a:p>
        </p:txBody>
      </p:sp>
      <p:sp>
        <p:nvSpPr>
          <p:cNvPr id="3" name="Content Placeholder 2">
            <a:extLst>
              <a:ext uri="{FF2B5EF4-FFF2-40B4-BE49-F238E27FC236}">
                <a16:creationId xmlns:a16="http://schemas.microsoft.com/office/drawing/2014/main" id="{01CA0774-16CD-764D-B2BF-BF91CF47612B}"/>
              </a:ext>
            </a:extLst>
          </p:cNvPr>
          <p:cNvSpPr>
            <a:spLocks noGrp="1"/>
          </p:cNvSpPr>
          <p:nvPr>
            <p:ph idx="1"/>
          </p:nvPr>
        </p:nvSpPr>
        <p:spPr/>
        <p:txBody>
          <a:bodyPr/>
          <a:lstStyle/>
          <a:p>
            <a:r>
              <a:rPr lang="en-US" dirty="0"/>
              <a:t>In </a:t>
            </a:r>
            <a:r>
              <a:rPr lang="en-US" dirty="0" err="1"/>
              <a:t>hello.py</a:t>
            </a:r>
            <a:r>
              <a:rPr lang="en-US" dirty="0"/>
              <a:t>, fix the hello() function</a:t>
            </a:r>
          </a:p>
        </p:txBody>
      </p:sp>
      <p:pic>
        <p:nvPicPr>
          <p:cNvPr id="4" name="Picture 3">
            <a:extLst>
              <a:ext uri="{FF2B5EF4-FFF2-40B4-BE49-F238E27FC236}">
                <a16:creationId xmlns:a16="http://schemas.microsoft.com/office/drawing/2014/main" id="{1C17075A-73F4-1044-B356-4FD4C91D9E04}"/>
              </a:ext>
            </a:extLst>
          </p:cNvPr>
          <p:cNvPicPr>
            <a:picLocks noChangeAspect="1"/>
          </p:cNvPicPr>
          <p:nvPr/>
        </p:nvPicPr>
        <p:blipFill>
          <a:blip r:embed="rId2"/>
          <a:stretch>
            <a:fillRect/>
          </a:stretch>
        </p:blipFill>
        <p:spPr>
          <a:xfrm>
            <a:off x="2494280" y="2475229"/>
            <a:ext cx="7289800" cy="4221389"/>
          </a:xfrm>
          <a:prstGeom prst="rect">
            <a:avLst/>
          </a:prstGeom>
        </p:spPr>
      </p:pic>
      <p:cxnSp>
        <p:nvCxnSpPr>
          <p:cNvPr id="5" name="Straight Arrow Connector 4">
            <a:extLst>
              <a:ext uri="{FF2B5EF4-FFF2-40B4-BE49-F238E27FC236}">
                <a16:creationId xmlns:a16="http://schemas.microsoft.com/office/drawing/2014/main" id="{48AE98C1-295B-BF46-9EE2-E5366716E1B3}"/>
              </a:ext>
            </a:extLst>
          </p:cNvPr>
          <p:cNvCxnSpPr>
            <a:cxnSpLocks/>
          </p:cNvCxnSpPr>
          <p:nvPr/>
        </p:nvCxnSpPr>
        <p:spPr>
          <a:xfrm>
            <a:off x="1163782" y="4306871"/>
            <a:ext cx="1969002"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851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52F0-6057-DD4A-AEE6-816ED950DD6D}"/>
              </a:ext>
            </a:extLst>
          </p:cNvPr>
          <p:cNvSpPr>
            <a:spLocks noGrp="1"/>
          </p:cNvSpPr>
          <p:nvPr>
            <p:ph type="title"/>
          </p:nvPr>
        </p:nvSpPr>
        <p:spPr/>
        <p:txBody>
          <a:bodyPr/>
          <a:lstStyle/>
          <a:p>
            <a:r>
              <a:rPr lang="en-US" dirty="0"/>
              <a:t>Run </a:t>
            </a:r>
            <a:r>
              <a:rPr lang="en-US" dirty="0" err="1"/>
              <a:t>hello.py</a:t>
            </a:r>
            <a:r>
              <a:rPr lang="en-US" dirty="0"/>
              <a:t> - does it work?</a:t>
            </a:r>
          </a:p>
        </p:txBody>
      </p:sp>
      <p:sp>
        <p:nvSpPr>
          <p:cNvPr id="3" name="Content Placeholder 2">
            <a:extLst>
              <a:ext uri="{FF2B5EF4-FFF2-40B4-BE49-F238E27FC236}">
                <a16:creationId xmlns:a16="http://schemas.microsoft.com/office/drawing/2014/main" id="{65E5DF4D-67F5-8D40-9205-FC2C6331061A}"/>
              </a:ext>
            </a:extLst>
          </p:cNvPr>
          <p:cNvSpPr>
            <a:spLocks noGrp="1"/>
          </p:cNvSpPr>
          <p:nvPr>
            <p:ph idx="1"/>
          </p:nvPr>
        </p:nvSpPr>
        <p:spPr/>
        <p:txBody>
          <a:bodyPr/>
          <a:lstStyle/>
          <a:p>
            <a:r>
              <a:rPr lang="en-US" dirty="0"/>
              <a:t>Check your code by running it as usual</a:t>
            </a:r>
          </a:p>
          <a:p>
            <a:r>
              <a:rPr lang="en-US" dirty="0"/>
              <a:t>That looks better!</a:t>
            </a:r>
          </a:p>
        </p:txBody>
      </p:sp>
      <p:pic>
        <p:nvPicPr>
          <p:cNvPr id="4" name="Picture 3">
            <a:extLst>
              <a:ext uri="{FF2B5EF4-FFF2-40B4-BE49-F238E27FC236}">
                <a16:creationId xmlns:a16="http://schemas.microsoft.com/office/drawing/2014/main" id="{F84D8A76-1510-374E-B059-F2613AF4FEC5}"/>
              </a:ext>
            </a:extLst>
          </p:cNvPr>
          <p:cNvPicPr>
            <a:picLocks noChangeAspect="1"/>
          </p:cNvPicPr>
          <p:nvPr/>
        </p:nvPicPr>
        <p:blipFill>
          <a:blip r:embed="rId2"/>
          <a:stretch>
            <a:fillRect/>
          </a:stretch>
        </p:blipFill>
        <p:spPr>
          <a:xfrm>
            <a:off x="1996439" y="3415030"/>
            <a:ext cx="7997687" cy="2254250"/>
          </a:xfrm>
          <a:prstGeom prst="rect">
            <a:avLst/>
          </a:prstGeom>
        </p:spPr>
      </p:pic>
    </p:spTree>
    <p:extLst>
      <p:ext uri="{BB962C8B-B14F-4D97-AF65-F5344CB8AC3E}">
        <p14:creationId xmlns:p14="http://schemas.microsoft.com/office/powerpoint/2010/main" val="4094174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3B0E-F954-F44D-BE4C-A1BD83036F69}"/>
              </a:ext>
            </a:extLst>
          </p:cNvPr>
          <p:cNvSpPr>
            <a:spLocks noGrp="1"/>
          </p:cNvSpPr>
          <p:nvPr>
            <p:ph type="title"/>
          </p:nvPr>
        </p:nvSpPr>
        <p:spPr>
          <a:xfrm>
            <a:off x="859199" y="137159"/>
            <a:ext cx="10515600" cy="1325563"/>
          </a:xfrm>
        </p:spPr>
        <p:txBody>
          <a:bodyPr/>
          <a:lstStyle/>
          <a:p>
            <a:r>
              <a:rPr lang="en-US" dirty="0"/>
              <a:t>Run the tests to verify</a:t>
            </a:r>
          </a:p>
        </p:txBody>
      </p:sp>
      <p:sp>
        <p:nvSpPr>
          <p:cNvPr id="3" name="Content Placeholder 2">
            <a:extLst>
              <a:ext uri="{FF2B5EF4-FFF2-40B4-BE49-F238E27FC236}">
                <a16:creationId xmlns:a16="http://schemas.microsoft.com/office/drawing/2014/main" id="{CE9F7E44-C082-6F4A-8106-497325F5DD87}"/>
              </a:ext>
            </a:extLst>
          </p:cNvPr>
          <p:cNvSpPr>
            <a:spLocks noGrp="1"/>
          </p:cNvSpPr>
          <p:nvPr>
            <p:ph idx="1"/>
          </p:nvPr>
        </p:nvSpPr>
        <p:spPr>
          <a:xfrm>
            <a:off x="817201" y="1462722"/>
            <a:ext cx="6492240" cy="4351338"/>
          </a:xfrm>
        </p:spPr>
        <p:txBody>
          <a:bodyPr/>
          <a:lstStyle/>
          <a:p>
            <a:r>
              <a:rPr lang="en-US" dirty="0"/>
              <a:t>As before - right-click on </a:t>
            </a:r>
            <a:r>
              <a:rPr lang="en-US" b="1" dirty="0" err="1"/>
              <a:t>test_hello.py</a:t>
            </a:r>
            <a:r>
              <a:rPr lang="en-US" dirty="0"/>
              <a:t>, select </a:t>
            </a:r>
            <a:r>
              <a:rPr lang="en-US" b="1" dirty="0"/>
              <a:t>Run </a:t>
            </a:r>
            <a:r>
              <a:rPr lang="en-US" b="1" dirty="0" err="1"/>
              <a:t>Unittests</a:t>
            </a:r>
            <a:r>
              <a:rPr lang="en-US" b="1" dirty="0"/>
              <a:t> in </a:t>
            </a:r>
            <a:r>
              <a:rPr lang="en-US" b="1" dirty="0" err="1"/>
              <a:t>test_hello.py</a:t>
            </a:r>
            <a:endParaRPr lang="en-US" b="1" dirty="0"/>
          </a:p>
          <a:p>
            <a:r>
              <a:rPr lang="en-US" dirty="0"/>
              <a:t>Now the test should pass!</a:t>
            </a:r>
          </a:p>
          <a:p>
            <a:r>
              <a:rPr lang="en-US" dirty="0"/>
              <a:t>Note the green checkmark icons by the test name to indicate the test passes</a:t>
            </a:r>
          </a:p>
        </p:txBody>
      </p:sp>
      <p:pic>
        <p:nvPicPr>
          <p:cNvPr id="4" name="Picture 3">
            <a:extLst>
              <a:ext uri="{FF2B5EF4-FFF2-40B4-BE49-F238E27FC236}">
                <a16:creationId xmlns:a16="http://schemas.microsoft.com/office/drawing/2014/main" id="{F6BA7E19-23F4-A843-82D0-46D0F2AD0FA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98237" y="562611"/>
            <a:ext cx="3676562" cy="2910046"/>
          </a:xfrm>
          <a:prstGeom prst="rect">
            <a:avLst/>
          </a:prstGeom>
        </p:spPr>
      </p:pic>
      <p:pic>
        <p:nvPicPr>
          <p:cNvPr id="5" name="Picture 4">
            <a:extLst>
              <a:ext uri="{FF2B5EF4-FFF2-40B4-BE49-F238E27FC236}">
                <a16:creationId xmlns:a16="http://schemas.microsoft.com/office/drawing/2014/main" id="{0F59D75F-43B6-7C45-B28D-0F719F6C398C}"/>
              </a:ext>
            </a:extLst>
          </p:cNvPr>
          <p:cNvPicPr>
            <a:picLocks noChangeAspect="1"/>
          </p:cNvPicPr>
          <p:nvPr/>
        </p:nvPicPr>
        <p:blipFill>
          <a:blip r:embed="rId3"/>
          <a:stretch>
            <a:fillRect/>
          </a:stretch>
        </p:blipFill>
        <p:spPr>
          <a:xfrm>
            <a:off x="2167299" y="3898109"/>
            <a:ext cx="7899400" cy="2933700"/>
          </a:xfrm>
          <a:prstGeom prst="rect">
            <a:avLst/>
          </a:prstGeom>
        </p:spPr>
      </p:pic>
    </p:spTree>
    <p:extLst>
      <p:ext uri="{BB962C8B-B14F-4D97-AF65-F5344CB8AC3E}">
        <p14:creationId xmlns:p14="http://schemas.microsoft.com/office/powerpoint/2010/main" val="2724356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60D4-78CB-8040-8064-F18875DA13A3}"/>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ADB796D-95D3-1B48-80BE-D54E5E7C6D6B}"/>
              </a:ext>
            </a:extLst>
          </p:cNvPr>
          <p:cNvSpPr>
            <a:spLocks noGrp="1"/>
          </p:cNvSpPr>
          <p:nvPr>
            <p:ph idx="1"/>
          </p:nvPr>
        </p:nvSpPr>
        <p:spPr/>
        <p:txBody>
          <a:bodyPr/>
          <a:lstStyle/>
          <a:p>
            <a:r>
              <a:rPr lang="en-US" dirty="0"/>
              <a:t>Is your code working?</a:t>
            </a:r>
          </a:p>
          <a:p>
            <a:r>
              <a:rPr lang="en-US" dirty="0"/>
              <a:t>Does the test pass?</a:t>
            </a:r>
          </a:p>
          <a:p>
            <a:endParaRPr lang="en-US" dirty="0"/>
          </a:p>
          <a:p>
            <a:r>
              <a:rPr lang="en-US" dirty="0"/>
              <a:t>Please shout out if not! </a:t>
            </a:r>
          </a:p>
          <a:p>
            <a:r>
              <a:rPr lang="en-US" dirty="0"/>
              <a:t>Stuck? Something looks weird? Need help? Test still fails?  We'll help!</a:t>
            </a:r>
          </a:p>
        </p:txBody>
      </p:sp>
    </p:spTree>
    <p:extLst>
      <p:ext uri="{BB962C8B-B14F-4D97-AF65-F5344CB8AC3E}">
        <p14:creationId xmlns:p14="http://schemas.microsoft.com/office/powerpoint/2010/main" val="1908109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FD47-943C-424A-8411-27C20681DC09}"/>
              </a:ext>
            </a:extLst>
          </p:cNvPr>
          <p:cNvSpPr>
            <a:spLocks noGrp="1"/>
          </p:cNvSpPr>
          <p:nvPr>
            <p:ph type="title"/>
          </p:nvPr>
        </p:nvSpPr>
        <p:spPr/>
        <p:txBody>
          <a:bodyPr/>
          <a:lstStyle/>
          <a:p>
            <a:r>
              <a:rPr lang="en-US" dirty="0"/>
              <a:t>Saving code to GitHub</a:t>
            </a:r>
          </a:p>
        </p:txBody>
      </p:sp>
      <p:sp>
        <p:nvSpPr>
          <p:cNvPr id="3" name="Content Placeholder 2">
            <a:extLst>
              <a:ext uri="{FF2B5EF4-FFF2-40B4-BE49-F238E27FC236}">
                <a16:creationId xmlns:a16="http://schemas.microsoft.com/office/drawing/2014/main" id="{7A76C863-DD77-004E-8455-981B553E3061}"/>
              </a:ext>
            </a:extLst>
          </p:cNvPr>
          <p:cNvSpPr>
            <a:spLocks noGrp="1"/>
          </p:cNvSpPr>
          <p:nvPr>
            <p:ph idx="1"/>
          </p:nvPr>
        </p:nvSpPr>
        <p:spPr/>
        <p:txBody>
          <a:bodyPr/>
          <a:lstStyle/>
          <a:p>
            <a:r>
              <a:rPr lang="en-US" dirty="0"/>
              <a:t>PyCharm can upload your code to GitHub</a:t>
            </a:r>
          </a:p>
          <a:p>
            <a:r>
              <a:rPr lang="en-US" dirty="0"/>
              <a:t>And then the instructor will be able to review and check your work </a:t>
            </a:r>
          </a:p>
          <a:p>
            <a:pPr marL="0" indent="0">
              <a:buNone/>
            </a:pPr>
            <a:endParaRPr lang="en-US" dirty="0"/>
          </a:p>
        </p:txBody>
      </p:sp>
    </p:spTree>
    <p:extLst>
      <p:ext uri="{BB962C8B-B14F-4D97-AF65-F5344CB8AC3E}">
        <p14:creationId xmlns:p14="http://schemas.microsoft.com/office/powerpoint/2010/main" val="3324334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6631-7D88-134F-8BD6-6E9E43ED82C8}"/>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E4780F97-E96F-3843-8403-73DC6EF82193}"/>
              </a:ext>
            </a:extLst>
          </p:cNvPr>
          <p:cNvSpPr>
            <a:spLocks noGrp="1"/>
          </p:cNvSpPr>
          <p:nvPr>
            <p:ph idx="1"/>
          </p:nvPr>
        </p:nvSpPr>
        <p:spPr/>
        <p:txBody>
          <a:bodyPr/>
          <a:lstStyle/>
          <a:p>
            <a:r>
              <a:rPr lang="en-US" dirty="0"/>
              <a:t>Running code with different inputs every time it's changed is repetitive and boring </a:t>
            </a:r>
          </a:p>
          <a:p>
            <a:r>
              <a:rPr lang="en-US" dirty="0"/>
              <a:t>Repetitive, boring tasks are perfect tasks for a program!</a:t>
            </a:r>
          </a:p>
          <a:p>
            <a:r>
              <a:rPr lang="en-US" dirty="0"/>
              <a:t>So, we are working on bundling </a:t>
            </a:r>
            <a:r>
              <a:rPr lang="en-US" b="1" dirty="0"/>
              <a:t>automatic tests </a:t>
            </a:r>
            <a:r>
              <a:rPr lang="en-US" dirty="0"/>
              <a:t>with assignments</a:t>
            </a:r>
          </a:p>
          <a:p>
            <a:r>
              <a:rPr lang="en-US" b="1" dirty="0"/>
              <a:t>tests</a:t>
            </a:r>
            <a:r>
              <a:rPr lang="en-US" dirty="0"/>
              <a:t> = code that runs your code, and checks if your code is working correctly </a:t>
            </a:r>
          </a:p>
          <a:p>
            <a:endParaRPr lang="en-US" dirty="0"/>
          </a:p>
        </p:txBody>
      </p:sp>
    </p:spTree>
    <p:extLst>
      <p:ext uri="{BB962C8B-B14F-4D97-AF65-F5344CB8AC3E}">
        <p14:creationId xmlns:p14="http://schemas.microsoft.com/office/powerpoint/2010/main" val="2257917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FD47-943C-424A-8411-27C20681DC09}"/>
              </a:ext>
            </a:extLst>
          </p:cNvPr>
          <p:cNvSpPr>
            <a:spLocks noGrp="1"/>
          </p:cNvSpPr>
          <p:nvPr>
            <p:ph type="title"/>
          </p:nvPr>
        </p:nvSpPr>
        <p:spPr/>
        <p:txBody>
          <a:bodyPr/>
          <a:lstStyle/>
          <a:p>
            <a:r>
              <a:rPr lang="en-US" dirty="0"/>
              <a:t>Saving code to GitHub</a:t>
            </a:r>
          </a:p>
        </p:txBody>
      </p:sp>
      <p:sp>
        <p:nvSpPr>
          <p:cNvPr id="3" name="Content Placeholder 2">
            <a:extLst>
              <a:ext uri="{FF2B5EF4-FFF2-40B4-BE49-F238E27FC236}">
                <a16:creationId xmlns:a16="http://schemas.microsoft.com/office/drawing/2014/main" id="{7A76C863-DD77-004E-8455-981B553E3061}"/>
              </a:ext>
            </a:extLst>
          </p:cNvPr>
          <p:cNvSpPr>
            <a:spLocks noGrp="1"/>
          </p:cNvSpPr>
          <p:nvPr>
            <p:ph idx="1"/>
          </p:nvPr>
        </p:nvSpPr>
        <p:spPr>
          <a:xfrm>
            <a:off x="838200" y="1690688"/>
            <a:ext cx="10715460" cy="4351338"/>
          </a:xfrm>
        </p:spPr>
        <p:txBody>
          <a:bodyPr/>
          <a:lstStyle/>
          <a:p>
            <a:r>
              <a:rPr lang="en-US" dirty="0"/>
              <a:t>Look at the PyCharm icon bar for the Commit icon - a green checkmark, top right of window </a:t>
            </a:r>
          </a:p>
          <a:p>
            <a:pPr marL="0" indent="0">
              <a:buNone/>
            </a:pPr>
            <a:endParaRPr lang="en-US" dirty="0"/>
          </a:p>
        </p:txBody>
      </p:sp>
      <p:pic>
        <p:nvPicPr>
          <p:cNvPr id="4" name="Picture 3">
            <a:extLst>
              <a:ext uri="{FF2B5EF4-FFF2-40B4-BE49-F238E27FC236}">
                <a16:creationId xmlns:a16="http://schemas.microsoft.com/office/drawing/2014/main" id="{CAE1CB2F-0D2B-4B40-8098-2FDD22614D7C}"/>
              </a:ext>
            </a:extLst>
          </p:cNvPr>
          <p:cNvPicPr>
            <a:picLocks noChangeAspect="1"/>
          </p:cNvPicPr>
          <p:nvPr/>
        </p:nvPicPr>
        <p:blipFill>
          <a:blip r:embed="rId3"/>
          <a:stretch>
            <a:fillRect/>
          </a:stretch>
        </p:blipFill>
        <p:spPr>
          <a:xfrm>
            <a:off x="6956417" y="3640171"/>
            <a:ext cx="4597243" cy="1386192"/>
          </a:xfrm>
          <a:prstGeom prst="rect">
            <a:avLst/>
          </a:prstGeom>
        </p:spPr>
      </p:pic>
      <p:pic>
        <p:nvPicPr>
          <p:cNvPr id="5" name="Picture 4">
            <a:extLst>
              <a:ext uri="{FF2B5EF4-FFF2-40B4-BE49-F238E27FC236}">
                <a16:creationId xmlns:a16="http://schemas.microsoft.com/office/drawing/2014/main" id="{2F66B1D1-9892-3844-83C1-34528AD065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262" y="2776451"/>
            <a:ext cx="6118217" cy="4081549"/>
          </a:xfrm>
          <a:prstGeom prst="rect">
            <a:avLst/>
          </a:prstGeom>
        </p:spPr>
      </p:pic>
      <p:cxnSp>
        <p:nvCxnSpPr>
          <p:cNvPr id="6" name="Straight Arrow Connector 5">
            <a:extLst>
              <a:ext uri="{FF2B5EF4-FFF2-40B4-BE49-F238E27FC236}">
                <a16:creationId xmlns:a16="http://schemas.microsoft.com/office/drawing/2014/main" id="{BB183389-2E11-5648-8478-113C12354E9B}"/>
              </a:ext>
            </a:extLst>
          </p:cNvPr>
          <p:cNvCxnSpPr>
            <a:cxnSpLocks/>
          </p:cNvCxnSpPr>
          <p:nvPr/>
        </p:nvCxnSpPr>
        <p:spPr>
          <a:xfrm flipH="1">
            <a:off x="5766443" y="2277687"/>
            <a:ext cx="329557" cy="6322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17A145F-2FE3-6542-A4C3-D3EA41FB2CB2}"/>
              </a:ext>
            </a:extLst>
          </p:cNvPr>
          <p:cNvCxnSpPr>
            <a:cxnSpLocks/>
          </p:cNvCxnSpPr>
          <p:nvPr/>
        </p:nvCxnSpPr>
        <p:spPr>
          <a:xfrm flipH="1" flipV="1">
            <a:off x="9892328" y="4513828"/>
            <a:ext cx="531832" cy="10250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010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94E34-25B0-3049-9B39-9D1E36D8B628}"/>
              </a:ext>
            </a:extLst>
          </p:cNvPr>
          <p:cNvSpPr>
            <a:spLocks noGrp="1"/>
          </p:cNvSpPr>
          <p:nvPr>
            <p:ph type="title"/>
          </p:nvPr>
        </p:nvSpPr>
        <p:spPr/>
        <p:txBody>
          <a:bodyPr/>
          <a:lstStyle/>
          <a:p>
            <a:r>
              <a:rPr lang="en-US" dirty="0"/>
              <a:t>Commit</a:t>
            </a:r>
          </a:p>
        </p:txBody>
      </p:sp>
      <p:sp>
        <p:nvSpPr>
          <p:cNvPr id="3" name="Content Placeholder 2">
            <a:extLst>
              <a:ext uri="{FF2B5EF4-FFF2-40B4-BE49-F238E27FC236}">
                <a16:creationId xmlns:a16="http://schemas.microsoft.com/office/drawing/2014/main" id="{06CFCD2A-FA4D-DB43-BA81-94B039F72AFC}"/>
              </a:ext>
            </a:extLst>
          </p:cNvPr>
          <p:cNvSpPr>
            <a:spLocks noGrp="1"/>
          </p:cNvSpPr>
          <p:nvPr>
            <p:ph idx="1"/>
          </p:nvPr>
        </p:nvSpPr>
        <p:spPr/>
        <p:txBody>
          <a:bodyPr>
            <a:normAutofit lnSpcReduction="10000"/>
          </a:bodyPr>
          <a:lstStyle/>
          <a:p>
            <a:r>
              <a:rPr lang="en-US" b="1" dirty="0"/>
              <a:t>'Commit</a:t>
            </a:r>
            <a:r>
              <a:rPr lang="en-US" dirty="0"/>
              <a:t>' means to save a snapshot of your code</a:t>
            </a:r>
          </a:p>
          <a:p>
            <a:r>
              <a:rPr lang="en-US" dirty="0"/>
              <a:t>Useful if you are working on code, and you want to save it's current state</a:t>
            </a:r>
          </a:p>
          <a:p>
            <a:pPr lvl="1"/>
            <a:r>
              <a:rPr lang="en-US" dirty="0"/>
              <a:t>For example, you just got a feature working</a:t>
            </a:r>
          </a:p>
          <a:p>
            <a:pPr lvl="1"/>
            <a:r>
              <a:rPr lang="en-US" dirty="0"/>
              <a:t>Or you just finished an assignment question</a:t>
            </a:r>
          </a:p>
          <a:p>
            <a:pPr lvl="1"/>
            <a:r>
              <a:rPr lang="en-US" dirty="0"/>
              <a:t>Or you have some code working, and you are not sure how to complete the rest of the code. You'd like to save a snapshot so you can try things out, but be able to go back to the working state if things don't go well</a:t>
            </a:r>
          </a:p>
          <a:p>
            <a:pPr lvl="1"/>
            <a:endParaRPr lang="en-US" dirty="0"/>
          </a:p>
          <a:p>
            <a:r>
              <a:rPr lang="en-US" b="1" dirty="0"/>
              <a:t>Commit</a:t>
            </a:r>
            <a:r>
              <a:rPr lang="en-US" dirty="0"/>
              <a:t> is a git operation. You'll use git a lot in 2</a:t>
            </a:r>
            <a:r>
              <a:rPr lang="en-US" baseline="30000" dirty="0"/>
              <a:t>nd</a:t>
            </a:r>
            <a:r>
              <a:rPr lang="en-US" dirty="0"/>
              <a:t> year programming classes   </a:t>
            </a:r>
          </a:p>
        </p:txBody>
      </p:sp>
      <p:pic>
        <p:nvPicPr>
          <p:cNvPr id="4" name="Picture 3">
            <a:extLst>
              <a:ext uri="{FF2B5EF4-FFF2-40B4-BE49-F238E27FC236}">
                <a16:creationId xmlns:a16="http://schemas.microsoft.com/office/drawing/2014/main" id="{AC4750CF-7FC4-AC44-9FD1-47140DDB42BC}"/>
              </a:ext>
            </a:extLst>
          </p:cNvPr>
          <p:cNvPicPr>
            <a:picLocks noChangeAspect="1"/>
          </p:cNvPicPr>
          <p:nvPr/>
        </p:nvPicPr>
        <p:blipFill>
          <a:blip r:embed="rId2"/>
          <a:stretch>
            <a:fillRect/>
          </a:stretch>
        </p:blipFill>
        <p:spPr>
          <a:xfrm>
            <a:off x="7484918" y="467466"/>
            <a:ext cx="1293322" cy="1120879"/>
          </a:xfrm>
          <a:prstGeom prst="rect">
            <a:avLst/>
          </a:prstGeom>
        </p:spPr>
      </p:pic>
    </p:spTree>
    <p:extLst>
      <p:ext uri="{BB962C8B-B14F-4D97-AF65-F5344CB8AC3E}">
        <p14:creationId xmlns:p14="http://schemas.microsoft.com/office/powerpoint/2010/main" val="1911348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94E34-25B0-3049-9B39-9D1E36D8B628}"/>
              </a:ext>
            </a:extLst>
          </p:cNvPr>
          <p:cNvSpPr>
            <a:spLocks noGrp="1"/>
          </p:cNvSpPr>
          <p:nvPr>
            <p:ph type="title"/>
          </p:nvPr>
        </p:nvSpPr>
        <p:spPr/>
        <p:txBody>
          <a:bodyPr/>
          <a:lstStyle/>
          <a:p>
            <a:r>
              <a:rPr lang="en-US" dirty="0"/>
              <a:t>Commit</a:t>
            </a:r>
          </a:p>
        </p:txBody>
      </p:sp>
      <p:sp>
        <p:nvSpPr>
          <p:cNvPr id="3" name="Content Placeholder 2">
            <a:extLst>
              <a:ext uri="{FF2B5EF4-FFF2-40B4-BE49-F238E27FC236}">
                <a16:creationId xmlns:a16="http://schemas.microsoft.com/office/drawing/2014/main" id="{06CFCD2A-FA4D-DB43-BA81-94B039F72AFC}"/>
              </a:ext>
            </a:extLst>
          </p:cNvPr>
          <p:cNvSpPr>
            <a:spLocks noGrp="1"/>
          </p:cNvSpPr>
          <p:nvPr>
            <p:ph idx="1"/>
          </p:nvPr>
        </p:nvSpPr>
        <p:spPr>
          <a:xfrm>
            <a:off x="838200" y="1825625"/>
            <a:ext cx="4731327" cy="4351338"/>
          </a:xfrm>
        </p:spPr>
        <p:txBody>
          <a:bodyPr>
            <a:normAutofit/>
          </a:bodyPr>
          <a:lstStyle/>
          <a:p>
            <a:r>
              <a:rPr lang="en-US" dirty="0"/>
              <a:t>Click on the Commit icon (the green check)</a:t>
            </a:r>
          </a:p>
          <a:p>
            <a:endParaRPr lang="en-US" dirty="0"/>
          </a:p>
          <a:p>
            <a:r>
              <a:rPr lang="en-US" b="1" dirty="0"/>
              <a:t>Commit Changes </a:t>
            </a:r>
            <a:r>
              <a:rPr lang="en-US" dirty="0"/>
              <a:t>window opens</a:t>
            </a:r>
          </a:p>
        </p:txBody>
      </p:sp>
      <p:pic>
        <p:nvPicPr>
          <p:cNvPr id="4" name="Picture 3">
            <a:extLst>
              <a:ext uri="{FF2B5EF4-FFF2-40B4-BE49-F238E27FC236}">
                <a16:creationId xmlns:a16="http://schemas.microsoft.com/office/drawing/2014/main" id="{AC4750CF-7FC4-AC44-9FD1-47140DDB42BC}"/>
              </a:ext>
            </a:extLst>
          </p:cNvPr>
          <p:cNvPicPr>
            <a:picLocks noChangeAspect="1"/>
          </p:cNvPicPr>
          <p:nvPr/>
        </p:nvPicPr>
        <p:blipFill>
          <a:blip r:embed="rId2"/>
          <a:stretch>
            <a:fillRect/>
          </a:stretch>
        </p:blipFill>
        <p:spPr>
          <a:xfrm>
            <a:off x="7484918" y="467466"/>
            <a:ext cx="1293322" cy="1120879"/>
          </a:xfrm>
          <a:prstGeom prst="rect">
            <a:avLst/>
          </a:prstGeom>
        </p:spPr>
      </p:pic>
      <p:pic>
        <p:nvPicPr>
          <p:cNvPr id="5" name="Picture 4">
            <a:extLst>
              <a:ext uri="{FF2B5EF4-FFF2-40B4-BE49-F238E27FC236}">
                <a16:creationId xmlns:a16="http://schemas.microsoft.com/office/drawing/2014/main" id="{795E343C-0878-BA4D-82A4-C38D735567F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70528" y="2772259"/>
            <a:ext cx="5483272" cy="3670103"/>
          </a:xfrm>
          <a:prstGeom prst="rect">
            <a:avLst/>
          </a:prstGeom>
        </p:spPr>
      </p:pic>
    </p:spTree>
    <p:extLst>
      <p:ext uri="{BB962C8B-B14F-4D97-AF65-F5344CB8AC3E}">
        <p14:creationId xmlns:p14="http://schemas.microsoft.com/office/powerpoint/2010/main" val="4061887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CEA2-FB0B-8246-89EB-E8FDA5843439}"/>
              </a:ext>
            </a:extLst>
          </p:cNvPr>
          <p:cNvSpPr>
            <a:spLocks noGrp="1"/>
          </p:cNvSpPr>
          <p:nvPr>
            <p:ph type="title"/>
          </p:nvPr>
        </p:nvSpPr>
        <p:spPr>
          <a:xfrm>
            <a:off x="838200" y="97266"/>
            <a:ext cx="10515600" cy="1325563"/>
          </a:xfrm>
        </p:spPr>
        <p:txBody>
          <a:bodyPr/>
          <a:lstStyle/>
          <a:p>
            <a:r>
              <a:rPr lang="en-US" dirty="0"/>
              <a:t>Commit Changes</a:t>
            </a:r>
          </a:p>
        </p:txBody>
      </p:sp>
      <p:sp>
        <p:nvSpPr>
          <p:cNvPr id="3" name="Content Placeholder 2">
            <a:extLst>
              <a:ext uri="{FF2B5EF4-FFF2-40B4-BE49-F238E27FC236}">
                <a16:creationId xmlns:a16="http://schemas.microsoft.com/office/drawing/2014/main" id="{A0D17812-7BAB-B64D-AF8C-64CA2DF101CB}"/>
              </a:ext>
            </a:extLst>
          </p:cNvPr>
          <p:cNvSpPr>
            <a:spLocks noGrp="1"/>
          </p:cNvSpPr>
          <p:nvPr>
            <p:ph idx="1"/>
          </p:nvPr>
        </p:nvSpPr>
        <p:spPr>
          <a:xfrm>
            <a:off x="399012" y="1825625"/>
            <a:ext cx="2743200" cy="4724804"/>
          </a:xfrm>
        </p:spPr>
        <p:txBody>
          <a:bodyPr>
            <a:normAutofit fontScale="92500" lnSpcReduction="20000"/>
          </a:bodyPr>
          <a:lstStyle/>
          <a:p>
            <a:r>
              <a:rPr lang="en-US" dirty="0"/>
              <a:t>List of project files that you have changed</a:t>
            </a:r>
          </a:p>
          <a:p>
            <a:r>
              <a:rPr lang="en-US" dirty="0"/>
              <a:t>A commit message, that you will write, describing the changes</a:t>
            </a:r>
          </a:p>
          <a:p>
            <a:r>
              <a:rPr lang="en-US" dirty="0"/>
              <a:t>The differences between these files</a:t>
            </a:r>
          </a:p>
          <a:p>
            <a:pPr lvl="1"/>
            <a:r>
              <a:rPr lang="en-US" dirty="0"/>
              <a:t>Can you see where 'goodbye' was changed to 'hello' ? </a:t>
            </a:r>
          </a:p>
        </p:txBody>
      </p:sp>
      <p:pic>
        <p:nvPicPr>
          <p:cNvPr id="4" name="Picture 3">
            <a:extLst>
              <a:ext uri="{FF2B5EF4-FFF2-40B4-BE49-F238E27FC236}">
                <a16:creationId xmlns:a16="http://schemas.microsoft.com/office/drawing/2014/main" id="{CB85BEF6-0D3D-8F43-8124-0AD45E5ABD13}"/>
              </a:ext>
            </a:extLst>
          </p:cNvPr>
          <p:cNvPicPr>
            <a:picLocks noChangeAspect="1"/>
          </p:cNvPicPr>
          <p:nvPr/>
        </p:nvPicPr>
        <p:blipFill>
          <a:blip r:embed="rId2"/>
          <a:stretch>
            <a:fillRect/>
          </a:stretch>
        </p:blipFill>
        <p:spPr>
          <a:xfrm>
            <a:off x="3690851" y="1326088"/>
            <a:ext cx="7993716" cy="5350412"/>
          </a:xfrm>
          <a:prstGeom prst="rect">
            <a:avLst/>
          </a:prstGeom>
        </p:spPr>
      </p:pic>
      <p:cxnSp>
        <p:nvCxnSpPr>
          <p:cNvPr id="5" name="Straight Arrow Connector 4">
            <a:extLst>
              <a:ext uri="{FF2B5EF4-FFF2-40B4-BE49-F238E27FC236}">
                <a16:creationId xmlns:a16="http://schemas.microsoft.com/office/drawing/2014/main" id="{9A9DEE3D-4B23-6049-BE07-098D065D4318}"/>
              </a:ext>
            </a:extLst>
          </p:cNvPr>
          <p:cNvCxnSpPr>
            <a:cxnSpLocks/>
          </p:cNvCxnSpPr>
          <p:nvPr/>
        </p:nvCxnSpPr>
        <p:spPr>
          <a:xfrm>
            <a:off x="2948752" y="2084588"/>
            <a:ext cx="1008106" cy="1173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AF6B02D-CB20-7544-9D67-7DA5E720500E}"/>
              </a:ext>
            </a:extLst>
          </p:cNvPr>
          <p:cNvCxnSpPr>
            <a:cxnSpLocks/>
          </p:cNvCxnSpPr>
          <p:nvPr/>
        </p:nvCxnSpPr>
        <p:spPr>
          <a:xfrm>
            <a:off x="2743200" y="3149143"/>
            <a:ext cx="94765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1F3CF6A-5A40-9A46-BA7C-06577EECD313}"/>
              </a:ext>
            </a:extLst>
          </p:cNvPr>
          <p:cNvCxnSpPr>
            <a:cxnSpLocks/>
          </p:cNvCxnSpPr>
          <p:nvPr/>
        </p:nvCxnSpPr>
        <p:spPr>
          <a:xfrm>
            <a:off x="2876204" y="4771505"/>
            <a:ext cx="1080654" cy="2826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646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58B4-893B-8C42-BAEA-D3883E5467CA}"/>
              </a:ext>
            </a:extLst>
          </p:cNvPr>
          <p:cNvSpPr>
            <a:spLocks noGrp="1"/>
          </p:cNvSpPr>
          <p:nvPr>
            <p:ph type="title"/>
          </p:nvPr>
        </p:nvSpPr>
        <p:spPr/>
        <p:txBody>
          <a:bodyPr/>
          <a:lstStyle/>
          <a:p>
            <a:r>
              <a:rPr lang="en-US" dirty="0"/>
              <a:t>Commit Message</a:t>
            </a:r>
          </a:p>
        </p:txBody>
      </p:sp>
      <p:sp>
        <p:nvSpPr>
          <p:cNvPr id="3" name="Content Placeholder 2">
            <a:extLst>
              <a:ext uri="{FF2B5EF4-FFF2-40B4-BE49-F238E27FC236}">
                <a16:creationId xmlns:a16="http://schemas.microsoft.com/office/drawing/2014/main" id="{BF659C60-030D-4341-9F63-7F269F772B9A}"/>
              </a:ext>
            </a:extLst>
          </p:cNvPr>
          <p:cNvSpPr>
            <a:spLocks noGrp="1"/>
          </p:cNvSpPr>
          <p:nvPr>
            <p:ph idx="1"/>
          </p:nvPr>
        </p:nvSpPr>
        <p:spPr>
          <a:xfrm>
            <a:off x="548641" y="1825625"/>
            <a:ext cx="4488872" cy="4351338"/>
          </a:xfrm>
        </p:spPr>
        <p:txBody>
          <a:bodyPr/>
          <a:lstStyle/>
          <a:p>
            <a:r>
              <a:rPr lang="en-US" dirty="0"/>
              <a:t>Delete any text in the Commit Message box, and write a short new message describing what you have changed</a:t>
            </a:r>
          </a:p>
          <a:p>
            <a:r>
              <a:rPr lang="en-US" dirty="0"/>
              <a:t>For example, </a:t>
            </a:r>
          </a:p>
          <a:p>
            <a:pPr marL="0" indent="0">
              <a:buNone/>
            </a:pPr>
            <a:r>
              <a:rPr lang="en-US" dirty="0"/>
              <a:t>"Fix return value from hello function"</a:t>
            </a:r>
          </a:p>
        </p:txBody>
      </p:sp>
      <p:pic>
        <p:nvPicPr>
          <p:cNvPr id="4" name="Picture 3">
            <a:extLst>
              <a:ext uri="{FF2B5EF4-FFF2-40B4-BE49-F238E27FC236}">
                <a16:creationId xmlns:a16="http://schemas.microsoft.com/office/drawing/2014/main" id="{28310F19-B78C-1543-B8DE-7430884A8F91}"/>
              </a:ext>
            </a:extLst>
          </p:cNvPr>
          <p:cNvPicPr>
            <a:picLocks noChangeAspect="1"/>
          </p:cNvPicPr>
          <p:nvPr/>
        </p:nvPicPr>
        <p:blipFill>
          <a:blip r:embed="rId2"/>
          <a:stretch>
            <a:fillRect/>
          </a:stretch>
        </p:blipFill>
        <p:spPr>
          <a:xfrm>
            <a:off x="5320146" y="2916304"/>
            <a:ext cx="6416040" cy="3550420"/>
          </a:xfrm>
          <a:prstGeom prst="rect">
            <a:avLst/>
          </a:prstGeom>
        </p:spPr>
      </p:pic>
    </p:spTree>
    <p:extLst>
      <p:ext uri="{BB962C8B-B14F-4D97-AF65-F5344CB8AC3E}">
        <p14:creationId xmlns:p14="http://schemas.microsoft.com/office/powerpoint/2010/main" val="599690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7D3E-7444-104F-8ADB-446B9E4A37D2}"/>
              </a:ext>
            </a:extLst>
          </p:cNvPr>
          <p:cNvSpPr>
            <a:spLocks noGrp="1"/>
          </p:cNvSpPr>
          <p:nvPr>
            <p:ph type="title"/>
          </p:nvPr>
        </p:nvSpPr>
        <p:spPr/>
        <p:txBody>
          <a:bodyPr/>
          <a:lstStyle/>
          <a:p>
            <a:r>
              <a:rPr lang="en-US" dirty="0"/>
              <a:t>Commit Messages</a:t>
            </a:r>
          </a:p>
        </p:txBody>
      </p:sp>
      <p:sp>
        <p:nvSpPr>
          <p:cNvPr id="3" name="Content Placeholder 2">
            <a:extLst>
              <a:ext uri="{FF2B5EF4-FFF2-40B4-BE49-F238E27FC236}">
                <a16:creationId xmlns:a16="http://schemas.microsoft.com/office/drawing/2014/main" id="{C27C57D4-296C-A347-9ED3-4CAB48E26687}"/>
              </a:ext>
            </a:extLst>
          </p:cNvPr>
          <p:cNvSpPr>
            <a:spLocks noGrp="1"/>
          </p:cNvSpPr>
          <p:nvPr>
            <p:ph idx="1"/>
          </p:nvPr>
        </p:nvSpPr>
        <p:spPr/>
        <p:txBody>
          <a:bodyPr/>
          <a:lstStyle/>
          <a:p>
            <a:r>
              <a:rPr lang="en-US" dirty="0"/>
              <a:t>Write descriptive commit messages </a:t>
            </a:r>
          </a:p>
          <a:p>
            <a:r>
              <a:rPr lang="en-US" dirty="0"/>
              <a:t>As a professional developer, commit messages are used by your boss/team leader to track what you've worked on</a:t>
            </a:r>
          </a:p>
          <a:p>
            <a:r>
              <a:rPr lang="en-US" dirty="0"/>
              <a:t>They are a very important part of a project's documentation </a:t>
            </a:r>
          </a:p>
          <a:p>
            <a:endParaRPr lang="en-US" dirty="0"/>
          </a:p>
          <a:p>
            <a:r>
              <a:rPr lang="en-US" dirty="0"/>
              <a:t>More on this in 2</a:t>
            </a:r>
            <a:r>
              <a:rPr lang="en-US" baseline="30000" dirty="0"/>
              <a:t>nd</a:t>
            </a:r>
            <a:r>
              <a:rPr lang="en-US" dirty="0"/>
              <a:t> year programming classes</a:t>
            </a:r>
          </a:p>
        </p:txBody>
      </p:sp>
    </p:spTree>
    <p:extLst>
      <p:ext uri="{BB962C8B-B14F-4D97-AF65-F5344CB8AC3E}">
        <p14:creationId xmlns:p14="http://schemas.microsoft.com/office/powerpoint/2010/main" val="1484396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F95F-BA5C-5742-8D8F-7D3CF1E155EF}"/>
              </a:ext>
            </a:extLst>
          </p:cNvPr>
          <p:cNvSpPr>
            <a:spLocks noGrp="1"/>
          </p:cNvSpPr>
          <p:nvPr>
            <p:ph type="title"/>
          </p:nvPr>
        </p:nvSpPr>
        <p:spPr/>
        <p:txBody>
          <a:bodyPr/>
          <a:lstStyle/>
          <a:p>
            <a:r>
              <a:rPr lang="en-US" dirty="0"/>
              <a:t>Commit and Push </a:t>
            </a:r>
          </a:p>
        </p:txBody>
      </p:sp>
      <p:sp>
        <p:nvSpPr>
          <p:cNvPr id="3" name="Content Placeholder 2">
            <a:extLst>
              <a:ext uri="{FF2B5EF4-FFF2-40B4-BE49-F238E27FC236}">
                <a16:creationId xmlns:a16="http://schemas.microsoft.com/office/drawing/2014/main" id="{600B8432-24F2-0B41-AEC8-B85F8F89F374}"/>
              </a:ext>
            </a:extLst>
          </p:cNvPr>
          <p:cNvSpPr>
            <a:spLocks noGrp="1"/>
          </p:cNvSpPr>
          <p:nvPr>
            <p:ph idx="1"/>
          </p:nvPr>
        </p:nvSpPr>
        <p:spPr/>
        <p:txBody>
          <a:bodyPr/>
          <a:lstStyle/>
          <a:p>
            <a:r>
              <a:rPr lang="en-US" dirty="0"/>
              <a:t>Commit = save a snapshot</a:t>
            </a:r>
          </a:p>
          <a:p>
            <a:r>
              <a:rPr lang="en-US" dirty="0"/>
              <a:t>Push = upload changed project code to GitHub</a:t>
            </a:r>
          </a:p>
          <a:p>
            <a:endParaRPr lang="en-US" dirty="0"/>
          </a:p>
          <a:p>
            <a:r>
              <a:rPr lang="en-US" dirty="0"/>
              <a:t>Click on the little down arrow, on the right of the Commit button</a:t>
            </a:r>
          </a:p>
          <a:p>
            <a:r>
              <a:rPr lang="en-US" dirty="0"/>
              <a:t>A dropdown menu will open</a:t>
            </a:r>
          </a:p>
          <a:p>
            <a:r>
              <a:rPr lang="en-US" dirty="0"/>
              <a:t>Select Commit and Push </a:t>
            </a:r>
          </a:p>
        </p:txBody>
      </p:sp>
      <p:pic>
        <p:nvPicPr>
          <p:cNvPr id="4" name="Picture 3">
            <a:extLst>
              <a:ext uri="{FF2B5EF4-FFF2-40B4-BE49-F238E27FC236}">
                <a16:creationId xmlns:a16="http://schemas.microsoft.com/office/drawing/2014/main" id="{F5F358E2-4B53-6240-BE82-F1556CD55FAB}"/>
              </a:ext>
            </a:extLst>
          </p:cNvPr>
          <p:cNvPicPr>
            <a:picLocks noChangeAspect="1"/>
          </p:cNvPicPr>
          <p:nvPr/>
        </p:nvPicPr>
        <p:blipFill>
          <a:blip r:embed="rId2"/>
          <a:stretch>
            <a:fillRect/>
          </a:stretch>
        </p:blipFill>
        <p:spPr>
          <a:xfrm>
            <a:off x="6449291" y="4328622"/>
            <a:ext cx="4114800" cy="1625600"/>
          </a:xfrm>
          <a:prstGeom prst="rect">
            <a:avLst/>
          </a:prstGeom>
        </p:spPr>
      </p:pic>
      <p:cxnSp>
        <p:nvCxnSpPr>
          <p:cNvPr id="5" name="Straight Arrow Connector 4">
            <a:extLst>
              <a:ext uri="{FF2B5EF4-FFF2-40B4-BE49-F238E27FC236}">
                <a16:creationId xmlns:a16="http://schemas.microsoft.com/office/drawing/2014/main" id="{E00770A4-0553-8847-B260-7F42486024BF}"/>
              </a:ext>
            </a:extLst>
          </p:cNvPr>
          <p:cNvCxnSpPr>
            <a:cxnSpLocks/>
          </p:cNvCxnSpPr>
          <p:nvPr/>
        </p:nvCxnSpPr>
        <p:spPr>
          <a:xfrm flipH="1">
            <a:off x="9168959" y="3877584"/>
            <a:ext cx="329557" cy="6322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315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E59A-EF6C-9248-8209-7DCAAAFA11A5}"/>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26E1B55B-9EB1-AD40-87B7-0CF2842A36B0}"/>
              </a:ext>
            </a:extLst>
          </p:cNvPr>
          <p:cNvSpPr>
            <a:spLocks noGrp="1"/>
          </p:cNvSpPr>
          <p:nvPr>
            <p:ph idx="1"/>
          </p:nvPr>
        </p:nvSpPr>
        <p:spPr/>
        <p:txBody>
          <a:bodyPr/>
          <a:lstStyle/>
          <a:p>
            <a:r>
              <a:rPr lang="en-US" dirty="0"/>
              <a:t>If you see a popup about added/edited TODO items, click Commit to continue</a:t>
            </a:r>
          </a:p>
        </p:txBody>
      </p:sp>
      <p:pic>
        <p:nvPicPr>
          <p:cNvPr id="4" name="Picture 3">
            <a:extLst>
              <a:ext uri="{FF2B5EF4-FFF2-40B4-BE49-F238E27FC236}">
                <a16:creationId xmlns:a16="http://schemas.microsoft.com/office/drawing/2014/main" id="{145CFBCA-895B-934F-A39D-BCD49CE406E7}"/>
              </a:ext>
            </a:extLst>
          </p:cNvPr>
          <p:cNvPicPr>
            <a:picLocks noChangeAspect="1"/>
          </p:cNvPicPr>
          <p:nvPr/>
        </p:nvPicPr>
        <p:blipFill>
          <a:blip r:embed="rId2"/>
          <a:stretch>
            <a:fillRect/>
          </a:stretch>
        </p:blipFill>
        <p:spPr>
          <a:xfrm>
            <a:off x="3536950" y="3207026"/>
            <a:ext cx="5118100" cy="1892300"/>
          </a:xfrm>
          <a:prstGeom prst="rect">
            <a:avLst/>
          </a:prstGeom>
        </p:spPr>
      </p:pic>
    </p:spTree>
    <p:extLst>
      <p:ext uri="{BB962C8B-B14F-4D97-AF65-F5344CB8AC3E}">
        <p14:creationId xmlns:p14="http://schemas.microsoft.com/office/powerpoint/2010/main" val="3366358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72452-BAF9-774C-90B5-A0BB31615167}"/>
              </a:ext>
            </a:extLst>
          </p:cNvPr>
          <p:cNvSpPr>
            <a:spLocks noGrp="1"/>
          </p:cNvSpPr>
          <p:nvPr>
            <p:ph type="title"/>
          </p:nvPr>
        </p:nvSpPr>
        <p:spPr/>
        <p:txBody>
          <a:bodyPr/>
          <a:lstStyle/>
          <a:p>
            <a:r>
              <a:rPr lang="en-US" dirty="0"/>
              <a:t>Clicked the Commit button instead of </a:t>
            </a:r>
            <a:br>
              <a:rPr lang="en-US" dirty="0"/>
            </a:br>
            <a:r>
              <a:rPr lang="en-US" dirty="0"/>
              <a:t>Commit and Push?</a:t>
            </a:r>
          </a:p>
        </p:txBody>
      </p:sp>
      <p:sp>
        <p:nvSpPr>
          <p:cNvPr id="3" name="Content Placeholder 2">
            <a:extLst>
              <a:ext uri="{FF2B5EF4-FFF2-40B4-BE49-F238E27FC236}">
                <a16:creationId xmlns:a16="http://schemas.microsoft.com/office/drawing/2014/main" id="{00939A46-BE29-A343-9ADC-EA602D84881B}"/>
              </a:ext>
            </a:extLst>
          </p:cNvPr>
          <p:cNvSpPr>
            <a:spLocks noGrp="1"/>
          </p:cNvSpPr>
          <p:nvPr>
            <p:ph idx="1"/>
          </p:nvPr>
        </p:nvSpPr>
        <p:spPr>
          <a:xfrm>
            <a:off x="838200" y="2098675"/>
            <a:ext cx="4864331" cy="4351338"/>
          </a:xfrm>
        </p:spPr>
        <p:txBody>
          <a:bodyPr/>
          <a:lstStyle/>
          <a:p>
            <a:r>
              <a:rPr lang="en-US" dirty="0"/>
              <a:t>No problem! </a:t>
            </a:r>
          </a:p>
          <a:p>
            <a:r>
              <a:rPr lang="en-US" dirty="0"/>
              <a:t>Open the VCS menu, go down to Git, then select Push</a:t>
            </a:r>
          </a:p>
          <a:p>
            <a:endParaRPr lang="en-US" dirty="0"/>
          </a:p>
          <a:p>
            <a:endParaRPr lang="en-US" dirty="0"/>
          </a:p>
        </p:txBody>
      </p:sp>
      <p:pic>
        <p:nvPicPr>
          <p:cNvPr id="4" name="Picture 3">
            <a:extLst>
              <a:ext uri="{FF2B5EF4-FFF2-40B4-BE49-F238E27FC236}">
                <a16:creationId xmlns:a16="http://schemas.microsoft.com/office/drawing/2014/main" id="{6BC05CAF-D088-4441-8AE9-30D6A42820C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24774" y="1230284"/>
            <a:ext cx="5161288" cy="5627716"/>
          </a:xfrm>
          <a:prstGeom prst="rect">
            <a:avLst/>
          </a:prstGeom>
        </p:spPr>
      </p:pic>
    </p:spTree>
    <p:extLst>
      <p:ext uri="{BB962C8B-B14F-4D97-AF65-F5344CB8AC3E}">
        <p14:creationId xmlns:p14="http://schemas.microsoft.com/office/powerpoint/2010/main" val="1313172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83DB-6385-0B4D-86F8-D8EDB01D16FD}"/>
              </a:ext>
            </a:extLst>
          </p:cNvPr>
          <p:cNvSpPr>
            <a:spLocks noGrp="1"/>
          </p:cNvSpPr>
          <p:nvPr>
            <p:ph type="title"/>
          </p:nvPr>
        </p:nvSpPr>
        <p:spPr/>
        <p:txBody>
          <a:bodyPr/>
          <a:lstStyle/>
          <a:p>
            <a:r>
              <a:rPr lang="en-US" dirty="0"/>
              <a:t>Push changes</a:t>
            </a:r>
          </a:p>
        </p:txBody>
      </p:sp>
      <p:sp>
        <p:nvSpPr>
          <p:cNvPr id="3" name="Content Placeholder 2">
            <a:extLst>
              <a:ext uri="{FF2B5EF4-FFF2-40B4-BE49-F238E27FC236}">
                <a16:creationId xmlns:a16="http://schemas.microsoft.com/office/drawing/2014/main" id="{21EA5245-63B7-F646-8F89-4E983D38419B}"/>
              </a:ext>
            </a:extLst>
          </p:cNvPr>
          <p:cNvSpPr>
            <a:spLocks noGrp="1"/>
          </p:cNvSpPr>
          <p:nvPr>
            <p:ph idx="1"/>
          </p:nvPr>
        </p:nvSpPr>
        <p:spPr>
          <a:xfrm>
            <a:off x="838200" y="1825625"/>
            <a:ext cx="3816927" cy="4351338"/>
          </a:xfrm>
        </p:spPr>
        <p:txBody>
          <a:bodyPr/>
          <a:lstStyle/>
          <a:p>
            <a:r>
              <a:rPr lang="en-US" dirty="0"/>
              <a:t>Shows a list of your commits to be pushed (uploaded) to GitHub</a:t>
            </a:r>
          </a:p>
          <a:p>
            <a:r>
              <a:rPr lang="en-US" dirty="0"/>
              <a:t>Don't modify anything in this window</a:t>
            </a:r>
          </a:p>
          <a:p>
            <a:endParaRPr lang="en-US" dirty="0"/>
          </a:p>
          <a:p>
            <a:r>
              <a:rPr lang="en-US" dirty="0"/>
              <a:t>Click the </a:t>
            </a:r>
            <a:r>
              <a:rPr lang="en-US" b="1" dirty="0"/>
              <a:t>Push</a:t>
            </a:r>
            <a:r>
              <a:rPr lang="en-US" dirty="0"/>
              <a:t> button</a:t>
            </a:r>
          </a:p>
        </p:txBody>
      </p:sp>
      <p:pic>
        <p:nvPicPr>
          <p:cNvPr id="4" name="Picture 3">
            <a:extLst>
              <a:ext uri="{FF2B5EF4-FFF2-40B4-BE49-F238E27FC236}">
                <a16:creationId xmlns:a16="http://schemas.microsoft.com/office/drawing/2014/main" id="{0D568706-9C00-C54D-9E75-6DCE4DFB7545}"/>
              </a:ext>
            </a:extLst>
          </p:cNvPr>
          <p:cNvPicPr>
            <a:picLocks noChangeAspect="1"/>
          </p:cNvPicPr>
          <p:nvPr/>
        </p:nvPicPr>
        <p:blipFill>
          <a:blip r:embed="rId2"/>
          <a:stretch>
            <a:fillRect/>
          </a:stretch>
        </p:blipFill>
        <p:spPr>
          <a:xfrm>
            <a:off x="5220393" y="612036"/>
            <a:ext cx="6133407" cy="5115972"/>
          </a:xfrm>
          <a:prstGeom prst="rect">
            <a:avLst/>
          </a:prstGeom>
        </p:spPr>
      </p:pic>
      <p:sp>
        <p:nvSpPr>
          <p:cNvPr id="5" name="Oval 4">
            <a:extLst>
              <a:ext uri="{FF2B5EF4-FFF2-40B4-BE49-F238E27FC236}">
                <a16:creationId xmlns:a16="http://schemas.microsoft.com/office/drawing/2014/main" id="{65254F51-DED5-784A-8174-F9E7F9E4358B}"/>
              </a:ext>
            </a:extLst>
          </p:cNvPr>
          <p:cNvSpPr/>
          <p:nvPr/>
        </p:nvSpPr>
        <p:spPr>
          <a:xfrm>
            <a:off x="9845564" y="5184138"/>
            <a:ext cx="1759003" cy="74413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83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6631-7D88-134F-8BD6-6E9E43ED82C8}"/>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E4780F97-E96F-3843-8403-73DC6EF82193}"/>
              </a:ext>
            </a:extLst>
          </p:cNvPr>
          <p:cNvSpPr>
            <a:spLocks noGrp="1"/>
          </p:cNvSpPr>
          <p:nvPr>
            <p:ph idx="1"/>
          </p:nvPr>
        </p:nvSpPr>
        <p:spPr/>
        <p:txBody>
          <a:bodyPr/>
          <a:lstStyle/>
          <a:p>
            <a:r>
              <a:rPr lang="en-US" dirty="0"/>
              <a:t>Covering how to write automatic tests is outside of the scope of this class</a:t>
            </a:r>
          </a:p>
          <a:p>
            <a:pPr lvl="1"/>
            <a:r>
              <a:rPr lang="en-US" dirty="0"/>
              <a:t>But please ask me after class if you are interested in learning more!</a:t>
            </a:r>
          </a:p>
          <a:p>
            <a:pPr lvl="1"/>
            <a:r>
              <a:rPr lang="en-US" dirty="0"/>
              <a:t>And you'll cover testing in 2</a:t>
            </a:r>
            <a:r>
              <a:rPr lang="en-US" baseline="30000" dirty="0"/>
              <a:t>nd</a:t>
            </a:r>
            <a:r>
              <a:rPr lang="en-US" dirty="0"/>
              <a:t> year programming classes  </a:t>
            </a:r>
          </a:p>
          <a:p>
            <a:r>
              <a:rPr lang="en-US" dirty="0"/>
              <a:t>So, we can give you a PyCharm project with the tests in </a:t>
            </a:r>
          </a:p>
          <a:p>
            <a:r>
              <a:rPr lang="en-US" dirty="0"/>
              <a:t>You'll write code as usual</a:t>
            </a:r>
          </a:p>
          <a:p>
            <a:r>
              <a:rPr lang="en-US" dirty="0"/>
              <a:t>And then you can run the tests as you work, to make sure your code is running correctly - in the way the assignment or lab expects it to</a:t>
            </a:r>
          </a:p>
          <a:p>
            <a:pPr lvl="1"/>
            <a:endParaRPr lang="en-US" dirty="0"/>
          </a:p>
        </p:txBody>
      </p:sp>
    </p:spTree>
    <p:extLst>
      <p:ext uri="{BB962C8B-B14F-4D97-AF65-F5344CB8AC3E}">
        <p14:creationId xmlns:p14="http://schemas.microsoft.com/office/powerpoint/2010/main" val="4208748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FF804-4EED-6D4A-8324-628001DD13F4}"/>
              </a:ext>
            </a:extLst>
          </p:cNvPr>
          <p:cNvSpPr>
            <a:spLocks noGrp="1"/>
          </p:cNvSpPr>
          <p:nvPr>
            <p:ph type="title"/>
          </p:nvPr>
        </p:nvSpPr>
        <p:spPr/>
        <p:txBody>
          <a:bodyPr/>
          <a:lstStyle/>
          <a:p>
            <a:r>
              <a:rPr lang="en-US" dirty="0"/>
              <a:t>Code uploads</a:t>
            </a:r>
          </a:p>
        </p:txBody>
      </p:sp>
      <p:sp>
        <p:nvSpPr>
          <p:cNvPr id="3" name="Content Placeholder 2">
            <a:extLst>
              <a:ext uri="{FF2B5EF4-FFF2-40B4-BE49-F238E27FC236}">
                <a16:creationId xmlns:a16="http://schemas.microsoft.com/office/drawing/2014/main" id="{F105BFC0-976E-F741-8127-644BE0EEA84E}"/>
              </a:ext>
            </a:extLst>
          </p:cNvPr>
          <p:cNvSpPr>
            <a:spLocks noGrp="1"/>
          </p:cNvSpPr>
          <p:nvPr>
            <p:ph idx="1"/>
          </p:nvPr>
        </p:nvSpPr>
        <p:spPr/>
        <p:txBody>
          <a:bodyPr/>
          <a:lstStyle/>
          <a:p>
            <a:r>
              <a:rPr lang="en-US" dirty="0"/>
              <a:t>Success bubble!</a:t>
            </a:r>
          </a:p>
        </p:txBody>
      </p:sp>
      <p:pic>
        <p:nvPicPr>
          <p:cNvPr id="5" name="Picture 4">
            <a:extLst>
              <a:ext uri="{FF2B5EF4-FFF2-40B4-BE49-F238E27FC236}">
                <a16:creationId xmlns:a16="http://schemas.microsoft.com/office/drawing/2014/main" id="{51D3347F-35E3-F94E-95F0-E353621E0A52}"/>
              </a:ext>
            </a:extLst>
          </p:cNvPr>
          <p:cNvPicPr>
            <a:picLocks noChangeAspect="1"/>
          </p:cNvPicPr>
          <p:nvPr/>
        </p:nvPicPr>
        <p:blipFill>
          <a:blip r:embed="rId2"/>
          <a:stretch>
            <a:fillRect/>
          </a:stretch>
        </p:blipFill>
        <p:spPr>
          <a:xfrm>
            <a:off x="4615757" y="2904606"/>
            <a:ext cx="5321300" cy="1447800"/>
          </a:xfrm>
          <a:prstGeom prst="rect">
            <a:avLst/>
          </a:prstGeom>
        </p:spPr>
      </p:pic>
    </p:spTree>
    <p:extLst>
      <p:ext uri="{BB962C8B-B14F-4D97-AF65-F5344CB8AC3E}">
        <p14:creationId xmlns:p14="http://schemas.microsoft.com/office/powerpoint/2010/main" val="4092838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5FB0-526E-BE41-A61E-8E2E56FA927B}"/>
              </a:ext>
            </a:extLst>
          </p:cNvPr>
          <p:cNvSpPr>
            <a:spLocks noGrp="1"/>
          </p:cNvSpPr>
          <p:nvPr>
            <p:ph type="title"/>
          </p:nvPr>
        </p:nvSpPr>
        <p:spPr/>
        <p:txBody>
          <a:bodyPr/>
          <a:lstStyle/>
          <a:p>
            <a:r>
              <a:rPr lang="en-US" dirty="0"/>
              <a:t>Check at GitHub</a:t>
            </a:r>
          </a:p>
        </p:txBody>
      </p:sp>
      <p:sp>
        <p:nvSpPr>
          <p:cNvPr id="3" name="Content Placeholder 2">
            <a:extLst>
              <a:ext uri="{FF2B5EF4-FFF2-40B4-BE49-F238E27FC236}">
                <a16:creationId xmlns:a16="http://schemas.microsoft.com/office/drawing/2014/main" id="{28F4B0F0-7397-2F42-A9EF-BE5EB0BCFEED}"/>
              </a:ext>
            </a:extLst>
          </p:cNvPr>
          <p:cNvSpPr>
            <a:spLocks noGrp="1"/>
          </p:cNvSpPr>
          <p:nvPr>
            <p:ph idx="1"/>
          </p:nvPr>
        </p:nvSpPr>
        <p:spPr>
          <a:xfrm>
            <a:off x="838200" y="1825625"/>
            <a:ext cx="2769524" cy="4351338"/>
          </a:xfrm>
        </p:spPr>
        <p:txBody>
          <a:bodyPr/>
          <a:lstStyle/>
          <a:p>
            <a:r>
              <a:rPr lang="en-US" dirty="0"/>
              <a:t>Go to the repository URL you created earlier</a:t>
            </a:r>
          </a:p>
          <a:p>
            <a:endParaRPr lang="en-US" dirty="0"/>
          </a:p>
          <a:p>
            <a:r>
              <a:rPr lang="en-US" dirty="0"/>
              <a:t>Look, there's your commit message</a:t>
            </a:r>
          </a:p>
        </p:txBody>
      </p:sp>
      <p:pic>
        <p:nvPicPr>
          <p:cNvPr id="4" name="Picture 3">
            <a:extLst>
              <a:ext uri="{FF2B5EF4-FFF2-40B4-BE49-F238E27FC236}">
                <a16:creationId xmlns:a16="http://schemas.microsoft.com/office/drawing/2014/main" id="{715C395F-6612-2F49-B6A5-770EC10E36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89368" y="1544959"/>
            <a:ext cx="7633534" cy="4912670"/>
          </a:xfrm>
          <a:prstGeom prst="rect">
            <a:avLst/>
          </a:prstGeom>
          <a:ln>
            <a:solidFill>
              <a:schemeClr val="bg1">
                <a:lumMod val="65000"/>
              </a:schemeClr>
            </a:solidFill>
          </a:ln>
        </p:spPr>
      </p:pic>
      <p:cxnSp>
        <p:nvCxnSpPr>
          <p:cNvPr id="5" name="Straight Arrow Connector 4">
            <a:extLst>
              <a:ext uri="{FF2B5EF4-FFF2-40B4-BE49-F238E27FC236}">
                <a16:creationId xmlns:a16="http://schemas.microsoft.com/office/drawing/2014/main" id="{42E962FE-A0CF-F14C-8EF5-A1A9B5FC1202}"/>
              </a:ext>
            </a:extLst>
          </p:cNvPr>
          <p:cNvCxnSpPr>
            <a:cxnSpLocks/>
          </p:cNvCxnSpPr>
          <p:nvPr/>
        </p:nvCxnSpPr>
        <p:spPr>
          <a:xfrm>
            <a:off x="3125585" y="4305993"/>
            <a:ext cx="1690232" cy="3939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52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4553E-101C-274F-AD76-CCF7739C1457}"/>
              </a:ext>
            </a:extLst>
          </p:cNvPr>
          <p:cNvSpPr>
            <a:spLocks noGrp="1"/>
          </p:cNvSpPr>
          <p:nvPr>
            <p:ph type="title"/>
          </p:nvPr>
        </p:nvSpPr>
        <p:spPr/>
        <p:txBody>
          <a:bodyPr/>
          <a:lstStyle/>
          <a:p>
            <a:r>
              <a:rPr lang="en-US" dirty="0"/>
              <a:t>Check code at GitHub</a:t>
            </a:r>
          </a:p>
        </p:txBody>
      </p:sp>
      <p:sp>
        <p:nvSpPr>
          <p:cNvPr id="3" name="Content Placeholder 2">
            <a:extLst>
              <a:ext uri="{FF2B5EF4-FFF2-40B4-BE49-F238E27FC236}">
                <a16:creationId xmlns:a16="http://schemas.microsoft.com/office/drawing/2014/main" id="{503E0C8F-027F-9D4E-A505-F094EA7FDAA9}"/>
              </a:ext>
            </a:extLst>
          </p:cNvPr>
          <p:cNvSpPr>
            <a:spLocks noGrp="1"/>
          </p:cNvSpPr>
          <p:nvPr>
            <p:ph idx="1"/>
          </p:nvPr>
        </p:nvSpPr>
        <p:spPr>
          <a:xfrm>
            <a:off x="838200" y="1493116"/>
            <a:ext cx="10515600" cy="4351338"/>
          </a:xfrm>
        </p:spPr>
        <p:txBody>
          <a:bodyPr/>
          <a:lstStyle/>
          <a:p>
            <a:r>
              <a:rPr lang="en-US" dirty="0"/>
              <a:t>Click on </a:t>
            </a:r>
            <a:r>
              <a:rPr lang="en-US" dirty="0" err="1"/>
              <a:t>lab_questions</a:t>
            </a:r>
            <a:r>
              <a:rPr lang="en-US" dirty="0"/>
              <a:t>, and then </a:t>
            </a:r>
            <a:r>
              <a:rPr lang="en-US" dirty="0" err="1"/>
              <a:t>hello.py</a:t>
            </a:r>
            <a:endParaRPr lang="en-US" dirty="0"/>
          </a:p>
          <a:p>
            <a:r>
              <a:rPr lang="en-US" dirty="0"/>
              <a:t>Verify your changes were uploaded</a:t>
            </a:r>
          </a:p>
        </p:txBody>
      </p:sp>
      <p:pic>
        <p:nvPicPr>
          <p:cNvPr id="4" name="Picture 3">
            <a:extLst>
              <a:ext uri="{FF2B5EF4-FFF2-40B4-BE49-F238E27FC236}">
                <a16:creationId xmlns:a16="http://schemas.microsoft.com/office/drawing/2014/main" id="{BFD3A814-E768-6C43-9E1D-C04FD80D567E}"/>
              </a:ext>
            </a:extLst>
          </p:cNvPr>
          <p:cNvPicPr>
            <a:picLocks noChangeAspect="1"/>
          </p:cNvPicPr>
          <p:nvPr/>
        </p:nvPicPr>
        <p:blipFill>
          <a:blip r:embed="rId2"/>
          <a:stretch>
            <a:fillRect/>
          </a:stretch>
        </p:blipFill>
        <p:spPr>
          <a:xfrm>
            <a:off x="501363" y="2733097"/>
            <a:ext cx="2620445" cy="3782898"/>
          </a:xfrm>
          <a:prstGeom prst="rect">
            <a:avLst/>
          </a:prstGeom>
          <a:ln>
            <a:solidFill>
              <a:schemeClr val="bg1">
                <a:lumMod val="65000"/>
              </a:schemeClr>
            </a:solidFill>
          </a:ln>
        </p:spPr>
      </p:pic>
      <p:pic>
        <p:nvPicPr>
          <p:cNvPr id="5" name="Picture 4">
            <a:extLst>
              <a:ext uri="{FF2B5EF4-FFF2-40B4-BE49-F238E27FC236}">
                <a16:creationId xmlns:a16="http://schemas.microsoft.com/office/drawing/2014/main" id="{2BDA31D6-F635-B746-9450-14379EF5E37D}"/>
              </a:ext>
            </a:extLst>
          </p:cNvPr>
          <p:cNvPicPr>
            <a:picLocks noChangeAspect="1"/>
          </p:cNvPicPr>
          <p:nvPr/>
        </p:nvPicPr>
        <p:blipFill>
          <a:blip r:embed="rId3"/>
          <a:stretch>
            <a:fillRect/>
          </a:stretch>
        </p:blipFill>
        <p:spPr>
          <a:xfrm>
            <a:off x="4127094" y="3062288"/>
            <a:ext cx="2413000" cy="3200400"/>
          </a:xfrm>
          <a:prstGeom prst="rect">
            <a:avLst/>
          </a:prstGeom>
          <a:ln>
            <a:solidFill>
              <a:schemeClr val="bg1">
                <a:lumMod val="65000"/>
              </a:schemeClr>
            </a:solidFill>
          </a:ln>
        </p:spPr>
      </p:pic>
      <p:pic>
        <p:nvPicPr>
          <p:cNvPr id="6" name="Picture 5">
            <a:extLst>
              <a:ext uri="{FF2B5EF4-FFF2-40B4-BE49-F238E27FC236}">
                <a16:creationId xmlns:a16="http://schemas.microsoft.com/office/drawing/2014/main" id="{E84A6840-5B91-4843-837B-D843C3315A73}"/>
              </a:ext>
            </a:extLst>
          </p:cNvPr>
          <p:cNvPicPr>
            <a:picLocks noChangeAspect="1"/>
          </p:cNvPicPr>
          <p:nvPr/>
        </p:nvPicPr>
        <p:blipFill>
          <a:blip r:embed="rId4"/>
          <a:stretch>
            <a:fillRect/>
          </a:stretch>
        </p:blipFill>
        <p:spPr>
          <a:xfrm>
            <a:off x="7455214" y="2198802"/>
            <a:ext cx="4135416" cy="4317193"/>
          </a:xfrm>
          <a:prstGeom prst="rect">
            <a:avLst/>
          </a:prstGeom>
          <a:ln>
            <a:solidFill>
              <a:schemeClr val="bg1">
                <a:lumMod val="65000"/>
              </a:schemeClr>
            </a:solidFill>
          </a:ln>
        </p:spPr>
      </p:pic>
      <p:cxnSp>
        <p:nvCxnSpPr>
          <p:cNvPr id="7" name="Straight Arrow Connector 6">
            <a:extLst>
              <a:ext uri="{FF2B5EF4-FFF2-40B4-BE49-F238E27FC236}">
                <a16:creationId xmlns:a16="http://schemas.microsoft.com/office/drawing/2014/main" id="{FFC626FD-DF5A-1C4A-94D2-9D82FC73CF32}"/>
              </a:ext>
            </a:extLst>
          </p:cNvPr>
          <p:cNvCxnSpPr>
            <a:cxnSpLocks/>
          </p:cNvCxnSpPr>
          <p:nvPr/>
        </p:nvCxnSpPr>
        <p:spPr>
          <a:xfrm>
            <a:off x="1811585" y="5468901"/>
            <a:ext cx="227042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3FD77C7-79B7-C348-ABD2-EDFFAEE953A6}"/>
              </a:ext>
            </a:extLst>
          </p:cNvPr>
          <p:cNvCxnSpPr>
            <a:cxnSpLocks/>
          </p:cNvCxnSpPr>
          <p:nvPr/>
        </p:nvCxnSpPr>
        <p:spPr>
          <a:xfrm flipH="1">
            <a:off x="10977880" y="4064180"/>
            <a:ext cx="329557" cy="6322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F50B62-5BBC-A340-A636-DF3FFD0A89D9}"/>
              </a:ext>
            </a:extLst>
          </p:cNvPr>
          <p:cNvCxnSpPr>
            <a:cxnSpLocks/>
          </p:cNvCxnSpPr>
          <p:nvPr/>
        </p:nvCxnSpPr>
        <p:spPr>
          <a:xfrm>
            <a:off x="5400643" y="5592545"/>
            <a:ext cx="205457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39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BE48-575A-0046-B340-A02C9F518623}"/>
              </a:ext>
            </a:extLst>
          </p:cNvPr>
          <p:cNvSpPr>
            <a:spLocks noGrp="1"/>
          </p:cNvSpPr>
          <p:nvPr>
            <p:ph type="title"/>
          </p:nvPr>
        </p:nvSpPr>
        <p:spPr/>
        <p:txBody>
          <a:bodyPr/>
          <a:lstStyle/>
          <a:p>
            <a:r>
              <a:rPr lang="en-US" dirty="0"/>
              <a:t>The instructor has access to your repository</a:t>
            </a:r>
          </a:p>
        </p:txBody>
      </p:sp>
      <p:sp>
        <p:nvSpPr>
          <p:cNvPr id="3" name="Content Placeholder 2">
            <a:extLst>
              <a:ext uri="{FF2B5EF4-FFF2-40B4-BE49-F238E27FC236}">
                <a16:creationId xmlns:a16="http://schemas.microsoft.com/office/drawing/2014/main" id="{CA5A2048-9407-2C4F-B1C1-BF02544210E1}"/>
              </a:ext>
            </a:extLst>
          </p:cNvPr>
          <p:cNvSpPr>
            <a:spLocks noGrp="1"/>
          </p:cNvSpPr>
          <p:nvPr>
            <p:ph idx="1"/>
          </p:nvPr>
        </p:nvSpPr>
        <p:spPr/>
        <p:txBody>
          <a:bodyPr/>
          <a:lstStyle/>
          <a:p>
            <a:r>
              <a:rPr lang="en-US" dirty="0"/>
              <a:t>You and the instructor can both see the code in your repository </a:t>
            </a:r>
          </a:p>
          <a:p>
            <a:r>
              <a:rPr lang="en-US" dirty="0"/>
              <a:t>Otherwise, it's private, no-one else can see it</a:t>
            </a:r>
          </a:p>
          <a:p>
            <a:endParaRPr lang="en-US" dirty="0"/>
          </a:p>
          <a:p>
            <a:endParaRPr lang="en-US" dirty="0"/>
          </a:p>
          <a:p>
            <a:r>
              <a:rPr lang="en-US" dirty="0"/>
              <a:t>But, by default, other GitHub repositories are public</a:t>
            </a:r>
          </a:p>
          <a:p>
            <a:r>
              <a:rPr lang="en-US" dirty="0"/>
              <a:t>Useful for sharing, or creating a portfolio of your coding work</a:t>
            </a:r>
          </a:p>
        </p:txBody>
      </p:sp>
    </p:spTree>
    <p:extLst>
      <p:ext uri="{BB962C8B-B14F-4D97-AF65-F5344CB8AC3E}">
        <p14:creationId xmlns:p14="http://schemas.microsoft.com/office/powerpoint/2010/main" val="1017075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8CA6-8700-204D-824D-1C8F61FF0099}"/>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5E57CFEB-1E76-9D4B-BD3A-9EA4A7761DF9}"/>
              </a:ext>
            </a:extLst>
          </p:cNvPr>
          <p:cNvSpPr>
            <a:spLocks noGrp="1"/>
          </p:cNvSpPr>
          <p:nvPr>
            <p:ph idx="1"/>
          </p:nvPr>
        </p:nvSpPr>
        <p:spPr>
          <a:xfrm>
            <a:off x="838200" y="1825625"/>
            <a:ext cx="6826135" cy="4351338"/>
          </a:xfrm>
        </p:spPr>
        <p:txBody>
          <a:bodyPr>
            <a:normAutofit fontScale="92500" lnSpcReduction="10000"/>
          </a:bodyPr>
          <a:lstStyle/>
          <a:p>
            <a:r>
              <a:rPr lang="en-US" dirty="0"/>
              <a:t>We've introduced many new systems and tools today</a:t>
            </a:r>
          </a:p>
          <a:p>
            <a:r>
              <a:rPr lang="en-US" dirty="0"/>
              <a:t>So it might feel a bit overwhelming now...</a:t>
            </a:r>
          </a:p>
          <a:p>
            <a:r>
              <a:rPr lang="en-US" b="1" dirty="0"/>
              <a:t>Please ask if anything isn't working!</a:t>
            </a:r>
          </a:p>
          <a:p>
            <a:r>
              <a:rPr lang="en-US" dirty="0"/>
              <a:t>Don't worry - focus on getting things working today, and you'll have plenty of opportunities to practice in the future</a:t>
            </a:r>
          </a:p>
          <a:p>
            <a:r>
              <a:rPr lang="en-US" dirty="0"/>
              <a:t>You'll learn more about these technologies in future programming classes </a:t>
            </a:r>
          </a:p>
          <a:p>
            <a:r>
              <a:rPr lang="en-US" dirty="0"/>
              <a:t>Please ask after class if you want to learn more now!</a:t>
            </a:r>
          </a:p>
        </p:txBody>
      </p:sp>
      <p:pic>
        <p:nvPicPr>
          <p:cNvPr id="6" name="Picture 5">
            <a:extLst>
              <a:ext uri="{FF2B5EF4-FFF2-40B4-BE49-F238E27FC236}">
                <a16:creationId xmlns:a16="http://schemas.microsoft.com/office/drawing/2014/main" id="{1E276D28-9772-4C47-BC80-C270C1420F0C}"/>
              </a:ext>
            </a:extLst>
          </p:cNvPr>
          <p:cNvPicPr>
            <a:picLocks noChangeAspect="1"/>
          </p:cNvPicPr>
          <p:nvPr/>
        </p:nvPicPr>
        <p:blipFill>
          <a:blip r:embed="rId2"/>
          <a:stretch>
            <a:fillRect/>
          </a:stretch>
        </p:blipFill>
        <p:spPr>
          <a:xfrm>
            <a:off x="7960128" y="3576465"/>
            <a:ext cx="3900747" cy="2600498"/>
          </a:xfrm>
          <a:prstGeom prst="rect">
            <a:avLst/>
          </a:prstGeom>
        </p:spPr>
      </p:pic>
    </p:spTree>
    <p:extLst>
      <p:ext uri="{BB962C8B-B14F-4D97-AF65-F5344CB8AC3E}">
        <p14:creationId xmlns:p14="http://schemas.microsoft.com/office/powerpoint/2010/main" val="3949695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B893-1553-184F-8664-0180B254F7C5}"/>
              </a:ext>
            </a:extLst>
          </p:cNvPr>
          <p:cNvSpPr>
            <a:spLocks noGrp="1"/>
          </p:cNvSpPr>
          <p:nvPr>
            <p:ph type="title"/>
          </p:nvPr>
        </p:nvSpPr>
        <p:spPr/>
        <p:txBody>
          <a:bodyPr/>
          <a:lstStyle/>
          <a:p>
            <a:r>
              <a:rPr lang="en-US" dirty="0"/>
              <a:t>Author and Book Program</a:t>
            </a:r>
          </a:p>
        </p:txBody>
      </p:sp>
      <p:sp>
        <p:nvSpPr>
          <p:cNvPr id="3" name="Content Placeholder 2">
            <a:extLst>
              <a:ext uri="{FF2B5EF4-FFF2-40B4-BE49-F238E27FC236}">
                <a16:creationId xmlns:a16="http://schemas.microsoft.com/office/drawing/2014/main" id="{33251880-0361-D449-A65A-58309441E47F}"/>
              </a:ext>
            </a:extLst>
          </p:cNvPr>
          <p:cNvSpPr>
            <a:spLocks noGrp="1"/>
          </p:cNvSpPr>
          <p:nvPr>
            <p:ph idx="1"/>
          </p:nvPr>
        </p:nvSpPr>
        <p:spPr>
          <a:xfrm>
            <a:off x="838200" y="1825625"/>
            <a:ext cx="6377247" cy="4351338"/>
          </a:xfrm>
        </p:spPr>
        <p:txBody>
          <a:bodyPr>
            <a:normAutofit lnSpcReduction="10000"/>
          </a:bodyPr>
          <a:lstStyle/>
          <a:p>
            <a:r>
              <a:rPr lang="en-US" dirty="0"/>
              <a:t>Dictionaries!</a:t>
            </a:r>
          </a:p>
          <a:p>
            <a:r>
              <a:rPr lang="en-US" dirty="0"/>
              <a:t>Similar structure to the </a:t>
            </a:r>
            <a:r>
              <a:rPr lang="en-US" dirty="0" err="1"/>
              <a:t>hello.py</a:t>
            </a:r>
            <a:r>
              <a:rPr lang="en-US" dirty="0"/>
              <a:t> program, </a:t>
            </a:r>
          </a:p>
          <a:p>
            <a:pPr lvl="1"/>
            <a:r>
              <a:rPr lang="en-US" dirty="0"/>
              <a:t>the </a:t>
            </a:r>
            <a:r>
              <a:rPr lang="en-US" b="1" dirty="0" err="1"/>
              <a:t>lab_questions</a:t>
            </a:r>
            <a:r>
              <a:rPr lang="en-US" b="1" dirty="0"/>
              <a:t>/</a:t>
            </a:r>
            <a:r>
              <a:rPr lang="en-US" b="1" dirty="0" err="1"/>
              <a:t>author_book.py</a:t>
            </a:r>
            <a:r>
              <a:rPr lang="en-US" b="1" dirty="0"/>
              <a:t> </a:t>
            </a:r>
            <a:r>
              <a:rPr lang="en-US" dirty="0"/>
              <a:t>program has code, </a:t>
            </a:r>
          </a:p>
          <a:p>
            <a:pPr lvl="1"/>
            <a:r>
              <a:rPr lang="en-US" dirty="0"/>
              <a:t>and </a:t>
            </a:r>
            <a:r>
              <a:rPr lang="en-US" b="1" dirty="0"/>
              <a:t>tests/</a:t>
            </a:r>
            <a:r>
              <a:rPr lang="en-US" b="1" dirty="0" err="1"/>
              <a:t>test_author_book.py</a:t>
            </a:r>
            <a:r>
              <a:rPr lang="en-US" b="1" dirty="0"/>
              <a:t> </a:t>
            </a:r>
            <a:r>
              <a:rPr lang="en-US" dirty="0"/>
              <a:t>has the tests</a:t>
            </a:r>
          </a:p>
          <a:p>
            <a:endParaRPr lang="en-US" dirty="0"/>
          </a:p>
          <a:p>
            <a:r>
              <a:rPr lang="en-US" b="1" dirty="0"/>
              <a:t>You'll finish the code in </a:t>
            </a:r>
            <a:r>
              <a:rPr lang="en-US" b="1" dirty="0" err="1"/>
              <a:t>lab_questions</a:t>
            </a:r>
            <a:r>
              <a:rPr lang="en-US" b="1" dirty="0"/>
              <a:t>/</a:t>
            </a:r>
            <a:r>
              <a:rPr lang="en-US" b="1" dirty="0" err="1"/>
              <a:t>author_book.py</a:t>
            </a:r>
            <a:r>
              <a:rPr lang="en-US" b="1" dirty="0"/>
              <a:t> </a:t>
            </a:r>
          </a:p>
          <a:p>
            <a:r>
              <a:rPr lang="en-US" dirty="0"/>
              <a:t>Remember - don't modify the test code in tests/</a:t>
            </a:r>
            <a:r>
              <a:rPr lang="en-US" dirty="0" err="1"/>
              <a:t>test_author_book.py</a:t>
            </a:r>
            <a:endParaRPr lang="en-US" dirty="0"/>
          </a:p>
          <a:p>
            <a:pPr marL="0" indent="0">
              <a:buNone/>
            </a:pPr>
            <a:endParaRPr lang="en-US" dirty="0"/>
          </a:p>
        </p:txBody>
      </p:sp>
      <p:pic>
        <p:nvPicPr>
          <p:cNvPr id="4" name="Picture 3">
            <a:extLst>
              <a:ext uri="{FF2B5EF4-FFF2-40B4-BE49-F238E27FC236}">
                <a16:creationId xmlns:a16="http://schemas.microsoft.com/office/drawing/2014/main" id="{2C96E672-C7EE-084F-9DD2-C046EB18B6BF}"/>
              </a:ext>
            </a:extLst>
          </p:cNvPr>
          <p:cNvPicPr>
            <a:picLocks noChangeAspect="1"/>
          </p:cNvPicPr>
          <p:nvPr/>
        </p:nvPicPr>
        <p:blipFill>
          <a:blip r:embed="rId2"/>
          <a:stretch>
            <a:fillRect/>
          </a:stretch>
        </p:blipFill>
        <p:spPr>
          <a:xfrm>
            <a:off x="7679484" y="1690687"/>
            <a:ext cx="3674316" cy="4610359"/>
          </a:xfrm>
          <a:prstGeom prst="rect">
            <a:avLst/>
          </a:prstGeom>
        </p:spPr>
      </p:pic>
      <p:cxnSp>
        <p:nvCxnSpPr>
          <p:cNvPr id="5" name="Straight Arrow Connector 4">
            <a:extLst>
              <a:ext uri="{FF2B5EF4-FFF2-40B4-BE49-F238E27FC236}">
                <a16:creationId xmlns:a16="http://schemas.microsoft.com/office/drawing/2014/main" id="{623452AE-8FA0-E24A-9BFA-0C4960F4FA8D}"/>
              </a:ext>
            </a:extLst>
          </p:cNvPr>
          <p:cNvCxnSpPr>
            <a:cxnSpLocks/>
          </p:cNvCxnSpPr>
          <p:nvPr/>
        </p:nvCxnSpPr>
        <p:spPr>
          <a:xfrm flipH="1">
            <a:off x="10346114" y="3042458"/>
            <a:ext cx="593435" cy="4236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D8338E0-EBF6-2144-86B7-3BB6646994C2}"/>
              </a:ext>
            </a:extLst>
          </p:cNvPr>
          <p:cNvCxnSpPr>
            <a:cxnSpLocks/>
          </p:cNvCxnSpPr>
          <p:nvPr/>
        </p:nvCxnSpPr>
        <p:spPr>
          <a:xfrm flipH="1">
            <a:off x="10774771" y="4567471"/>
            <a:ext cx="397534" cy="25039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610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B893-1553-184F-8664-0180B254F7C5}"/>
              </a:ext>
            </a:extLst>
          </p:cNvPr>
          <p:cNvSpPr>
            <a:spLocks noGrp="1"/>
          </p:cNvSpPr>
          <p:nvPr>
            <p:ph type="title"/>
          </p:nvPr>
        </p:nvSpPr>
        <p:spPr/>
        <p:txBody>
          <a:bodyPr/>
          <a:lstStyle/>
          <a:p>
            <a:r>
              <a:rPr lang="en-US" dirty="0"/>
              <a:t>Running the lab code </a:t>
            </a:r>
          </a:p>
        </p:txBody>
      </p:sp>
      <p:sp>
        <p:nvSpPr>
          <p:cNvPr id="3" name="Content Placeholder 2">
            <a:extLst>
              <a:ext uri="{FF2B5EF4-FFF2-40B4-BE49-F238E27FC236}">
                <a16:creationId xmlns:a16="http://schemas.microsoft.com/office/drawing/2014/main" id="{33251880-0361-D449-A65A-58309441E47F}"/>
              </a:ext>
            </a:extLst>
          </p:cNvPr>
          <p:cNvSpPr>
            <a:spLocks noGrp="1"/>
          </p:cNvSpPr>
          <p:nvPr>
            <p:ph idx="1"/>
          </p:nvPr>
        </p:nvSpPr>
        <p:spPr/>
        <p:txBody>
          <a:bodyPr>
            <a:normAutofit fontScale="92500" lnSpcReduction="20000"/>
          </a:bodyPr>
          <a:lstStyle/>
          <a:p>
            <a:r>
              <a:rPr lang="en-US" dirty="0"/>
              <a:t>Just like the </a:t>
            </a:r>
            <a:r>
              <a:rPr lang="en-US" dirty="0" err="1"/>
              <a:t>hello.py</a:t>
            </a:r>
            <a:r>
              <a:rPr lang="en-US" dirty="0"/>
              <a:t> program, the </a:t>
            </a:r>
            <a:r>
              <a:rPr lang="en-US" b="1" dirty="0" err="1"/>
              <a:t>author_book.py</a:t>
            </a:r>
            <a:r>
              <a:rPr lang="en-US" b="1" dirty="0"/>
              <a:t> </a:t>
            </a:r>
            <a:r>
              <a:rPr lang="en-US" dirty="0"/>
              <a:t>program has code, and also tests in </a:t>
            </a:r>
            <a:r>
              <a:rPr lang="en-US" b="1" dirty="0"/>
              <a:t>tests/</a:t>
            </a:r>
            <a:r>
              <a:rPr lang="en-US" b="1" dirty="0" err="1"/>
              <a:t>test_author_book.py</a:t>
            </a:r>
            <a:endParaRPr lang="en-US" b="1" dirty="0"/>
          </a:p>
          <a:p>
            <a:endParaRPr lang="en-US" dirty="0"/>
          </a:p>
          <a:p>
            <a:r>
              <a:rPr lang="en-US" dirty="0"/>
              <a:t>You'll finish the code in </a:t>
            </a:r>
            <a:r>
              <a:rPr lang="en-US" b="1" dirty="0" err="1"/>
              <a:t>lab_questions</a:t>
            </a:r>
            <a:r>
              <a:rPr lang="en-US" b="1" dirty="0"/>
              <a:t>/</a:t>
            </a:r>
            <a:r>
              <a:rPr lang="en-US" b="1" dirty="0" err="1"/>
              <a:t>author_book.py</a:t>
            </a:r>
            <a:r>
              <a:rPr lang="en-US" b="1" dirty="0"/>
              <a:t> </a:t>
            </a:r>
          </a:p>
          <a:p>
            <a:r>
              <a:rPr lang="en-US" dirty="0"/>
              <a:t>Check your work by </a:t>
            </a:r>
          </a:p>
          <a:p>
            <a:pPr marL="0" indent="0">
              <a:buNone/>
            </a:pPr>
            <a:r>
              <a:rPr lang="en-US" dirty="0"/>
              <a:t>	1. ALWAYS running your code and checking manually, </a:t>
            </a:r>
          </a:p>
          <a:p>
            <a:pPr marL="0" indent="0">
              <a:buNone/>
            </a:pPr>
            <a:r>
              <a:rPr lang="en-US" dirty="0"/>
              <a:t>	2. AND running the tests in </a:t>
            </a:r>
            <a:r>
              <a:rPr lang="en-US" b="1" dirty="0"/>
              <a:t>tests/</a:t>
            </a:r>
            <a:r>
              <a:rPr lang="en-US" b="1" dirty="0" err="1"/>
              <a:t>test_author_book.py</a:t>
            </a:r>
            <a:endParaRPr lang="en-US" b="1" dirty="0"/>
          </a:p>
          <a:p>
            <a:pPr marL="0" indent="0">
              <a:buNone/>
            </a:pPr>
            <a:endParaRPr lang="en-US" dirty="0"/>
          </a:p>
          <a:p>
            <a:pPr marL="0" indent="0">
              <a:buNone/>
            </a:pPr>
            <a:r>
              <a:rPr lang="en-US" dirty="0"/>
              <a:t>It's import to do both!  Why?</a:t>
            </a:r>
          </a:p>
          <a:p>
            <a:pPr marL="0" indent="0">
              <a:buNone/>
            </a:pPr>
            <a:r>
              <a:rPr lang="en-US" dirty="0"/>
              <a:t>Hint: can the tests check for every aspect of your code working?</a:t>
            </a:r>
          </a:p>
          <a:p>
            <a:pPr marL="0" indent="0">
              <a:buNone/>
            </a:pPr>
            <a:r>
              <a:rPr lang="en-US" dirty="0"/>
              <a:t>Do you have time to check for every detail every time you change anything?</a:t>
            </a:r>
          </a:p>
          <a:p>
            <a:pPr marL="0" indent="0">
              <a:buNone/>
            </a:pPr>
            <a:endParaRPr lang="en-US" dirty="0"/>
          </a:p>
        </p:txBody>
      </p:sp>
    </p:spTree>
    <p:extLst>
      <p:ext uri="{BB962C8B-B14F-4D97-AF65-F5344CB8AC3E}">
        <p14:creationId xmlns:p14="http://schemas.microsoft.com/office/powerpoint/2010/main" val="3481446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DC693-CC15-6940-8E93-E430EDE6F1B3}"/>
              </a:ext>
            </a:extLst>
          </p:cNvPr>
          <p:cNvSpPr>
            <a:spLocks noGrp="1"/>
          </p:cNvSpPr>
          <p:nvPr>
            <p:ph type="title"/>
          </p:nvPr>
        </p:nvSpPr>
        <p:spPr/>
        <p:txBody>
          <a:bodyPr/>
          <a:lstStyle/>
          <a:p>
            <a:r>
              <a:rPr lang="en-US" dirty="0"/>
              <a:t>Run the lab code</a:t>
            </a:r>
          </a:p>
        </p:txBody>
      </p:sp>
      <p:sp>
        <p:nvSpPr>
          <p:cNvPr id="3" name="Content Placeholder 2">
            <a:extLst>
              <a:ext uri="{FF2B5EF4-FFF2-40B4-BE49-F238E27FC236}">
                <a16:creationId xmlns:a16="http://schemas.microsoft.com/office/drawing/2014/main" id="{EABA03EB-B56B-004A-B7D2-B282D9BCAF7D}"/>
              </a:ext>
            </a:extLst>
          </p:cNvPr>
          <p:cNvSpPr>
            <a:spLocks noGrp="1"/>
          </p:cNvSpPr>
          <p:nvPr>
            <p:ph idx="1"/>
          </p:nvPr>
        </p:nvSpPr>
        <p:spPr/>
        <p:txBody>
          <a:bodyPr/>
          <a:lstStyle/>
          <a:p>
            <a:r>
              <a:rPr lang="en-US" dirty="0"/>
              <a:t>Open the </a:t>
            </a:r>
            <a:r>
              <a:rPr lang="en-US" dirty="0" err="1"/>
              <a:t>lab_questions</a:t>
            </a:r>
            <a:r>
              <a:rPr lang="en-US" dirty="0"/>
              <a:t>/</a:t>
            </a:r>
            <a:r>
              <a:rPr lang="en-US" dirty="0" err="1"/>
              <a:t>author_book.py</a:t>
            </a:r>
            <a:r>
              <a:rPr lang="en-US" dirty="0"/>
              <a:t> file </a:t>
            </a:r>
          </a:p>
        </p:txBody>
      </p:sp>
      <p:pic>
        <p:nvPicPr>
          <p:cNvPr id="4" name="Picture 3">
            <a:extLst>
              <a:ext uri="{FF2B5EF4-FFF2-40B4-BE49-F238E27FC236}">
                <a16:creationId xmlns:a16="http://schemas.microsoft.com/office/drawing/2014/main" id="{2095FC99-7A97-5B4E-B7DD-878EE0866DB5}"/>
              </a:ext>
            </a:extLst>
          </p:cNvPr>
          <p:cNvPicPr>
            <a:picLocks noChangeAspect="1"/>
          </p:cNvPicPr>
          <p:nvPr/>
        </p:nvPicPr>
        <p:blipFill>
          <a:blip r:embed="rId2"/>
          <a:stretch>
            <a:fillRect/>
          </a:stretch>
        </p:blipFill>
        <p:spPr>
          <a:xfrm>
            <a:off x="907415" y="2605656"/>
            <a:ext cx="10377170" cy="4252344"/>
          </a:xfrm>
          <a:prstGeom prst="rect">
            <a:avLst/>
          </a:prstGeom>
        </p:spPr>
      </p:pic>
      <p:cxnSp>
        <p:nvCxnSpPr>
          <p:cNvPr id="5" name="Straight Arrow Connector 4">
            <a:extLst>
              <a:ext uri="{FF2B5EF4-FFF2-40B4-BE49-F238E27FC236}">
                <a16:creationId xmlns:a16="http://schemas.microsoft.com/office/drawing/2014/main" id="{9AC082CE-DA88-BD46-9BA2-235DA07D0363}"/>
              </a:ext>
            </a:extLst>
          </p:cNvPr>
          <p:cNvCxnSpPr>
            <a:cxnSpLocks/>
          </p:cNvCxnSpPr>
          <p:nvPr/>
        </p:nvCxnSpPr>
        <p:spPr>
          <a:xfrm flipH="1">
            <a:off x="3346797" y="4389120"/>
            <a:ext cx="610061" cy="34270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415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E3A1-32D5-5747-BB6E-53E4D2FE0505}"/>
              </a:ext>
            </a:extLst>
          </p:cNvPr>
          <p:cNvSpPr>
            <a:spLocks noGrp="1"/>
          </p:cNvSpPr>
          <p:nvPr>
            <p:ph type="title"/>
          </p:nvPr>
        </p:nvSpPr>
        <p:spPr/>
        <p:txBody>
          <a:bodyPr/>
          <a:lstStyle/>
          <a:p>
            <a:r>
              <a:rPr lang="en-US" dirty="0"/>
              <a:t>Instructions</a:t>
            </a:r>
          </a:p>
        </p:txBody>
      </p:sp>
      <p:sp>
        <p:nvSpPr>
          <p:cNvPr id="3" name="Content Placeholder 2">
            <a:extLst>
              <a:ext uri="{FF2B5EF4-FFF2-40B4-BE49-F238E27FC236}">
                <a16:creationId xmlns:a16="http://schemas.microsoft.com/office/drawing/2014/main" id="{E0C7CB5C-5EE7-AE46-972E-5442576787C7}"/>
              </a:ext>
            </a:extLst>
          </p:cNvPr>
          <p:cNvSpPr>
            <a:spLocks noGrp="1"/>
          </p:cNvSpPr>
          <p:nvPr>
            <p:ph idx="1"/>
          </p:nvPr>
        </p:nvSpPr>
        <p:spPr>
          <a:xfrm>
            <a:off x="299258" y="1825625"/>
            <a:ext cx="4971011" cy="4666614"/>
          </a:xfrm>
        </p:spPr>
        <p:txBody>
          <a:bodyPr>
            <a:normAutofit fontScale="85000" lnSpcReduction="10000"/>
          </a:bodyPr>
          <a:lstStyle/>
          <a:p>
            <a:r>
              <a:rPr lang="en-US" dirty="0"/>
              <a:t>For this lab, the instructions are in the </a:t>
            </a:r>
            <a:r>
              <a:rPr lang="en-US" b="1" dirty="0" err="1"/>
              <a:t>lab_questions</a:t>
            </a:r>
            <a:r>
              <a:rPr lang="en-US" b="1" dirty="0"/>
              <a:t>/</a:t>
            </a:r>
            <a:r>
              <a:rPr lang="en-US" b="1" dirty="0" err="1"/>
              <a:t>author_book.py</a:t>
            </a:r>
            <a:r>
              <a:rPr lang="en-US" dirty="0"/>
              <a:t> file</a:t>
            </a:r>
          </a:p>
          <a:p>
            <a:r>
              <a:rPr lang="en-US" dirty="0"/>
              <a:t>Scroll down, and look for the yellow</a:t>
            </a:r>
            <a:endParaRPr lang="en-US" dirty="0">
              <a:solidFill>
                <a:srgbClr val="FFFF00"/>
              </a:solidFill>
              <a:highlight>
                <a:srgbClr val="000000"/>
              </a:highlight>
            </a:endParaRPr>
          </a:p>
          <a:p>
            <a:pPr marL="0" indent="0">
              <a:buNone/>
            </a:pPr>
            <a:r>
              <a:rPr lang="en-US" dirty="0">
                <a:solidFill>
                  <a:srgbClr val="FFFF00"/>
                </a:solidFill>
                <a:highlight>
                  <a:srgbClr val="000000"/>
                </a:highlight>
              </a:rPr>
              <a:t># TODO</a:t>
            </a:r>
            <a:r>
              <a:rPr lang="en-US" dirty="0"/>
              <a:t> comments and notes</a:t>
            </a:r>
          </a:p>
          <a:p>
            <a:endParaRPr lang="en-US" dirty="0"/>
          </a:p>
          <a:p>
            <a:r>
              <a:rPr lang="en-US" b="1" dirty="0">
                <a:solidFill>
                  <a:schemeClr val="accent1">
                    <a:lumMod val="75000"/>
                  </a:schemeClr>
                </a:solidFill>
              </a:rPr>
              <a:t># TODO </a:t>
            </a:r>
            <a:r>
              <a:rPr lang="en-US" dirty="0"/>
              <a:t>comments will be highlighted in </a:t>
            </a:r>
            <a:r>
              <a:rPr lang="en-US" b="1" dirty="0">
                <a:solidFill>
                  <a:schemeClr val="accent1">
                    <a:lumMod val="75000"/>
                  </a:schemeClr>
                </a:solidFill>
              </a:rPr>
              <a:t>blue</a:t>
            </a:r>
            <a:r>
              <a:rPr lang="en-US" dirty="0"/>
              <a:t>, if you are using the light color scheme</a:t>
            </a:r>
          </a:p>
          <a:p>
            <a:endParaRPr lang="en-US" dirty="0"/>
          </a:p>
          <a:p>
            <a:r>
              <a:rPr lang="en-US" dirty="0"/>
              <a:t>TODO comments don't mean anything for your python program, but are useful for programmers</a:t>
            </a:r>
          </a:p>
        </p:txBody>
      </p:sp>
      <p:pic>
        <p:nvPicPr>
          <p:cNvPr id="4" name="Picture 3">
            <a:extLst>
              <a:ext uri="{FF2B5EF4-FFF2-40B4-BE49-F238E27FC236}">
                <a16:creationId xmlns:a16="http://schemas.microsoft.com/office/drawing/2014/main" id="{F361C092-CE6B-6146-969B-DD817D2CAC31}"/>
              </a:ext>
            </a:extLst>
          </p:cNvPr>
          <p:cNvPicPr>
            <a:picLocks noChangeAspect="1"/>
          </p:cNvPicPr>
          <p:nvPr/>
        </p:nvPicPr>
        <p:blipFill>
          <a:blip r:embed="rId2"/>
          <a:stretch>
            <a:fillRect/>
          </a:stretch>
        </p:blipFill>
        <p:spPr>
          <a:xfrm>
            <a:off x="5519651" y="745682"/>
            <a:ext cx="6424584" cy="5746557"/>
          </a:xfrm>
          <a:prstGeom prst="rect">
            <a:avLst/>
          </a:prstGeom>
        </p:spPr>
      </p:pic>
    </p:spTree>
    <p:extLst>
      <p:ext uri="{BB962C8B-B14F-4D97-AF65-F5344CB8AC3E}">
        <p14:creationId xmlns:p14="http://schemas.microsoft.com/office/powerpoint/2010/main" val="2012264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6E7F3-5808-6449-A0B9-E219BBA1B1A8}"/>
              </a:ext>
            </a:extLst>
          </p:cNvPr>
          <p:cNvSpPr>
            <a:spLocks noGrp="1"/>
          </p:cNvSpPr>
          <p:nvPr>
            <p:ph type="title"/>
          </p:nvPr>
        </p:nvSpPr>
        <p:spPr/>
        <p:txBody>
          <a:bodyPr/>
          <a:lstStyle/>
          <a:p>
            <a:r>
              <a:rPr lang="en-US" dirty="0" err="1"/>
              <a:t>lab_questions</a:t>
            </a:r>
            <a:r>
              <a:rPr lang="en-US" dirty="0"/>
              <a:t>/</a:t>
            </a:r>
            <a:r>
              <a:rPr lang="en-US" dirty="0" err="1"/>
              <a:t>author_book.py</a:t>
            </a:r>
            <a:endParaRPr lang="en-US" dirty="0"/>
          </a:p>
        </p:txBody>
      </p:sp>
      <p:sp>
        <p:nvSpPr>
          <p:cNvPr id="3" name="Content Placeholder 2">
            <a:extLst>
              <a:ext uri="{FF2B5EF4-FFF2-40B4-BE49-F238E27FC236}">
                <a16:creationId xmlns:a16="http://schemas.microsoft.com/office/drawing/2014/main" id="{B4D3CE83-C086-8349-B432-645DCDC76710}"/>
              </a:ext>
            </a:extLst>
          </p:cNvPr>
          <p:cNvSpPr>
            <a:spLocks noGrp="1"/>
          </p:cNvSpPr>
          <p:nvPr>
            <p:ph idx="1"/>
          </p:nvPr>
        </p:nvSpPr>
        <p:spPr/>
        <p:txBody>
          <a:bodyPr/>
          <a:lstStyle/>
          <a:p>
            <a:r>
              <a:rPr lang="en-US" dirty="0"/>
              <a:t>Try running the code</a:t>
            </a:r>
          </a:p>
          <a:p>
            <a:r>
              <a:rPr lang="en-US" dirty="0"/>
              <a:t>It will crash once you enter a menu selection</a:t>
            </a:r>
          </a:p>
          <a:p>
            <a:r>
              <a:rPr lang="en-US" dirty="0"/>
              <a:t>Why? The functions it expects to call have not been written yet</a:t>
            </a:r>
          </a:p>
          <a:p>
            <a:r>
              <a:rPr lang="en-US" dirty="0"/>
              <a:t>That's your task for this lab!</a:t>
            </a:r>
          </a:p>
        </p:txBody>
      </p:sp>
      <p:pic>
        <p:nvPicPr>
          <p:cNvPr id="4" name="Picture 3">
            <a:extLst>
              <a:ext uri="{FF2B5EF4-FFF2-40B4-BE49-F238E27FC236}">
                <a16:creationId xmlns:a16="http://schemas.microsoft.com/office/drawing/2014/main" id="{D73E9132-A62C-6B42-AD72-090C4793B90E}"/>
              </a:ext>
            </a:extLst>
          </p:cNvPr>
          <p:cNvPicPr>
            <a:picLocks noChangeAspect="1"/>
          </p:cNvPicPr>
          <p:nvPr/>
        </p:nvPicPr>
        <p:blipFill>
          <a:blip r:embed="rId2"/>
          <a:stretch>
            <a:fillRect/>
          </a:stretch>
        </p:blipFill>
        <p:spPr>
          <a:xfrm>
            <a:off x="5554980" y="3615676"/>
            <a:ext cx="5798820" cy="2909583"/>
          </a:xfrm>
          <a:prstGeom prst="rect">
            <a:avLst/>
          </a:prstGeom>
        </p:spPr>
      </p:pic>
    </p:spTree>
    <p:extLst>
      <p:ext uri="{BB962C8B-B14F-4D97-AF65-F5344CB8AC3E}">
        <p14:creationId xmlns:p14="http://schemas.microsoft.com/office/powerpoint/2010/main" val="20348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8C4E-7B84-F34C-AF62-8276975E3257}"/>
              </a:ext>
            </a:extLst>
          </p:cNvPr>
          <p:cNvSpPr>
            <a:spLocks noGrp="1"/>
          </p:cNvSpPr>
          <p:nvPr>
            <p:ph type="title"/>
          </p:nvPr>
        </p:nvSpPr>
        <p:spPr/>
        <p:txBody>
          <a:bodyPr/>
          <a:lstStyle/>
          <a:p>
            <a:r>
              <a:rPr lang="en-US" dirty="0"/>
              <a:t>Sharing code - GitHub</a:t>
            </a:r>
          </a:p>
        </p:txBody>
      </p:sp>
      <p:sp>
        <p:nvSpPr>
          <p:cNvPr id="3" name="Content Placeholder 2">
            <a:extLst>
              <a:ext uri="{FF2B5EF4-FFF2-40B4-BE49-F238E27FC236}">
                <a16:creationId xmlns:a16="http://schemas.microsoft.com/office/drawing/2014/main" id="{DAE1CBE5-492F-004B-9DDD-8A6E95D15DB5}"/>
              </a:ext>
            </a:extLst>
          </p:cNvPr>
          <p:cNvSpPr>
            <a:spLocks noGrp="1"/>
          </p:cNvSpPr>
          <p:nvPr>
            <p:ph idx="1"/>
          </p:nvPr>
        </p:nvSpPr>
        <p:spPr/>
        <p:txBody>
          <a:bodyPr>
            <a:normAutofit fontScale="92500"/>
          </a:bodyPr>
          <a:lstStyle/>
          <a:p>
            <a:r>
              <a:rPr lang="en-US" dirty="0"/>
              <a:t>Could give you a zip file of code, or put code in D2L...</a:t>
            </a:r>
          </a:p>
          <a:p>
            <a:r>
              <a:rPr lang="en-US" dirty="0"/>
              <a:t>But that's not what professional code developers do. It's not organized enough for bigger projects</a:t>
            </a:r>
          </a:p>
          <a:p>
            <a:r>
              <a:rPr lang="en-US" dirty="0"/>
              <a:t>We'll use the </a:t>
            </a:r>
            <a:r>
              <a:rPr lang="en-US" b="1" dirty="0"/>
              <a:t>GitHub</a:t>
            </a:r>
            <a:r>
              <a:rPr lang="en-US" dirty="0"/>
              <a:t> website to share the initial code (and tests) with you </a:t>
            </a:r>
          </a:p>
          <a:p>
            <a:r>
              <a:rPr lang="en-US" dirty="0"/>
              <a:t>PyCharm can download code from GitHub </a:t>
            </a:r>
          </a:p>
          <a:p>
            <a:r>
              <a:rPr lang="en-US" dirty="0"/>
              <a:t>When you've written your code,  PyCharm can upload your work to GitHub </a:t>
            </a:r>
          </a:p>
          <a:p>
            <a:r>
              <a:rPr lang="en-US" dirty="0"/>
              <a:t>No zip files, no word documents </a:t>
            </a:r>
            <a:r>
              <a:rPr lang="en-US" dirty="0">
                <a:sym typeface="Wingdings" pitchFamily="2" charset="2"/>
              </a:rPr>
              <a:t>:)</a:t>
            </a:r>
          </a:p>
          <a:p>
            <a:r>
              <a:rPr lang="en-US" dirty="0">
                <a:sym typeface="Wingdings" pitchFamily="2" charset="2"/>
              </a:rPr>
              <a:t>A little tricky to start with but really easy once you've got the hang of it</a:t>
            </a:r>
            <a:endParaRPr lang="en-US" dirty="0"/>
          </a:p>
        </p:txBody>
      </p:sp>
    </p:spTree>
    <p:extLst>
      <p:ext uri="{BB962C8B-B14F-4D97-AF65-F5344CB8AC3E}">
        <p14:creationId xmlns:p14="http://schemas.microsoft.com/office/powerpoint/2010/main" val="2007370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27BC-3D23-4148-9380-FE998A80E517}"/>
              </a:ext>
            </a:extLst>
          </p:cNvPr>
          <p:cNvSpPr>
            <a:spLocks noGrp="1"/>
          </p:cNvSpPr>
          <p:nvPr>
            <p:ph type="title"/>
          </p:nvPr>
        </p:nvSpPr>
        <p:spPr/>
        <p:txBody>
          <a:bodyPr/>
          <a:lstStyle/>
          <a:p>
            <a:r>
              <a:rPr lang="en-US" dirty="0"/>
              <a:t>tests/</a:t>
            </a:r>
            <a:r>
              <a:rPr lang="en-US" dirty="0" err="1"/>
              <a:t>test_author_book.py</a:t>
            </a:r>
            <a:endParaRPr lang="en-US" dirty="0"/>
          </a:p>
        </p:txBody>
      </p:sp>
      <p:sp>
        <p:nvSpPr>
          <p:cNvPr id="3" name="Content Placeholder 2">
            <a:extLst>
              <a:ext uri="{FF2B5EF4-FFF2-40B4-BE49-F238E27FC236}">
                <a16:creationId xmlns:a16="http://schemas.microsoft.com/office/drawing/2014/main" id="{F9CF4262-552C-2D47-B22B-DBFFC5353294}"/>
              </a:ext>
            </a:extLst>
          </p:cNvPr>
          <p:cNvSpPr>
            <a:spLocks noGrp="1"/>
          </p:cNvSpPr>
          <p:nvPr>
            <p:ph idx="1"/>
          </p:nvPr>
        </p:nvSpPr>
        <p:spPr>
          <a:xfrm>
            <a:off x="502920" y="1825625"/>
            <a:ext cx="4495800" cy="4351338"/>
          </a:xfrm>
        </p:spPr>
        <p:txBody>
          <a:bodyPr>
            <a:normAutofit/>
          </a:bodyPr>
          <a:lstStyle/>
          <a:p>
            <a:r>
              <a:rPr lang="en-US" dirty="0"/>
              <a:t>Let's run the tests</a:t>
            </a:r>
          </a:p>
          <a:p>
            <a:r>
              <a:rPr lang="en-US" dirty="0"/>
              <a:t>Open the tests directory, and right-click on </a:t>
            </a:r>
            <a:r>
              <a:rPr lang="en-US" b="1" dirty="0" err="1"/>
              <a:t>test_author_book.py</a:t>
            </a:r>
            <a:endParaRPr lang="en-US" b="1" dirty="0"/>
          </a:p>
          <a:p>
            <a:r>
              <a:rPr lang="en-US" dirty="0"/>
              <a:t>Select </a:t>
            </a:r>
            <a:r>
              <a:rPr lang="en-US" b="1" dirty="0"/>
              <a:t>Run </a:t>
            </a:r>
            <a:r>
              <a:rPr lang="en-US" b="1" dirty="0" err="1"/>
              <a:t>Unittests</a:t>
            </a:r>
            <a:r>
              <a:rPr lang="en-US" b="1" dirty="0"/>
              <a:t> in </a:t>
            </a:r>
            <a:r>
              <a:rPr lang="en-US" b="1" dirty="0" err="1"/>
              <a:t>test_author_book.py</a:t>
            </a:r>
            <a:endParaRPr lang="en-US" b="1" dirty="0"/>
          </a:p>
          <a:p>
            <a:endParaRPr lang="en-US" dirty="0"/>
          </a:p>
          <a:p>
            <a:r>
              <a:rPr lang="en-US" dirty="0"/>
              <a:t>There are nine tests for this program</a:t>
            </a:r>
          </a:p>
          <a:p>
            <a:endParaRPr lang="en-US" dirty="0"/>
          </a:p>
        </p:txBody>
      </p:sp>
      <p:pic>
        <p:nvPicPr>
          <p:cNvPr id="4" name="Picture 3">
            <a:extLst>
              <a:ext uri="{FF2B5EF4-FFF2-40B4-BE49-F238E27FC236}">
                <a16:creationId xmlns:a16="http://schemas.microsoft.com/office/drawing/2014/main" id="{172FC14C-8DDF-6D40-9ED0-45A43B4BEB81}"/>
              </a:ext>
            </a:extLst>
          </p:cNvPr>
          <p:cNvPicPr>
            <a:picLocks noChangeAspect="1"/>
          </p:cNvPicPr>
          <p:nvPr/>
        </p:nvPicPr>
        <p:blipFill>
          <a:blip r:embed="rId2"/>
          <a:stretch>
            <a:fillRect/>
          </a:stretch>
        </p:blipFill>
        <p:spPr>
          <a:xfrm>
            <a:off x="5322003" y="1690688"/>
            <a:ext cx="6031797" cy="4808855"/>
          </a:xfrm>
          <a:prstGeom prst="rect">
            <a:avLst/>
          </a:prstGeom>
        </p:spPr>
      </p:pic>
      <p:cxnSp>
        <p:nvCxnSpPr>
          <p:cNvPr id="5" name="Straight Arrow Connector 4">
            <a:extLst>
              <a:ext uri="{FF2B5EF4-FFF2-40B4-BE49-F238E27FC236}">
                <a16:creationId xmlns:a16="http://schemas.microsoft.com/office/drawing/2014/main" id="{27E64FFA-4BCB-3743-953E-0E9057F1052C}"/>
              </a:ext>
            </a:extLst>
          </p:cNvPr>
          <p:cNvCxnSpPr>
            <a:cxnSpLocks/>
          </p:cNvCxnSpPr>
          <p:nvPr/>
        </p:nvCxnSpPr>
        <p:spPr>
          <a:xfrm flipH="1">
            <a:off x="7237153" y="3369093"/>
            <a:ext cx="329557" cy="6322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A44D738-25AD-664B-9194-B968211D5BFF}"/>
              </a:ext>
            </a:extLst>
          </p:cNvPr>
          <p:cNvCxnSpPr>
            <a:cxnSpLocks/>
          </p:cNvCxnSpPr>
          <p:nvPr/>
        </p:nvCxnSpPr>
        <p:spPr>
          <a:xfrm flipH="1">
            <a:off x="9730971" y="4895453"/>
            <a:ext cx="329557" cy="6322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259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7BCF-8C34-4245-BAE1-7F0D3AD94AA7}"/>
              </a:ext>
            </a:extLst>
          </p:cNvPr>
          <p:cNvSpPr>
            <a:spLocks noGrp="1"/>
          </p:cNvSpPr>
          <p:nvPr>
            <p:ph type="title"/>
          </p:nvPr>
        </p:nvSpPr>
        <p:spPr/>
        <p:txBody>
          <a:bodyPr/>
          <a:lstStyle/>
          <a:p>
            <a:r>
              <a:rPr lang="en-US" dirty="0"/>
              <a:t>Test failures</a:t>
            </a:r>
          </a:p>
        </p:txBody>
      </p:sp>
      <p:sp>
        <p:nvSpPr>
          <p:cNvPr id="3" name="Content Placeholder 2">
            <a:extLst>
              <a:ext uri="{FF2B5EF4-FFF2-40B4-BE49-F238E27FC236}">
                <a16:creationId xmlns:a16="http://schemas.microsoft.com/office/drawing/2014/main" id="{94770279-E130-B54F-93E5-CD88F2013735}"/>
              </a:ext>
            </a:extLst>
          </p:cNvPr>
          <p:cNvSpPr>
            <a:spLocks noGrp="1"/>
          </p:cNvSpPr>
          <p:nvPr>
            <p:ph idx="1"/>
          </p:nvPr>
        </p:nvSpPr>
        <p:spPr/>
        <p:txBody>
          <a:bodyPr/>
          <a:lstStyle/>
          <a:p>
            <a:r>
              <a:rPr lang="en-US" dirty="0"/>
              <a:t>As expected, all 9 tests fail</a:t>
            </a:r>
          </a:p>
        </p:txBody>
      </p:sp>
      <p:pic>
        <p:nvPicPr>
          <p:cNvPr id="5" name="Picture 4">
            <a:extLst>
              <a:ext uri="{FF2B5EF4-FFF2-40B4-BE49-F238E27FC236}">
                <a16:creationId xmlns:a16="http://schemas.microsoft.com/office/drawing/2014/main" id="{62AD5BB1-6BD0-CF4B-A45E-DF85DD8DFC1F}"/>
              </a:ext>
            </a:extLst>
          </p:cNvPr>
          <p:cNvPicPr>
            <a:picLocks noChangeAspect="1"/>
          </p:cNvPicPr>
          <p:nvPr/>
        </p:nvPicPr>
        <p:blipFill>
          <a:blip r:embed="rId2"/>
          <a:stretch>
            <a:fillRect/>
          </a:stretch>
        </p:blipFill>
        <p:spPr>
          <a:xfrm>
            <a:off x="1631950" y="2783840"/>
            <a:ext cx="8928100" cy="3759200"/>
          </a:xfrm>
          <a:prstGeom prst="rect">
            <a:avLst/>
          </a:prstGeom>
        </p:spPr>
      </p:pic>
    </p:spTree>
    <p:extLst>
      <p:ext uri="{BB962C8B-B14F-4D97-AF65-F5344CB8AC3E}">
        <p14:creationId xmlns:p14="http://schemas.microsoft.com/office/powerpoint/2010/main" val="10490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E270-1113-744C-A751-FAF5CB053E3C}"/>
              </a:ext>
            </a:extLst>
          </p:cNvPr>
          <p:cNvSpPr>
            <a:spLocks noGrp="1"/>
          </p:cNvSpPr>
          <p:nvPr>
            <p:ph type="title"/>
          </p:nvPr>
        </p:nvSpPr>
        <p:spPr/>
        <p:txBody>
          <a:bodyPr/>
          <a:lstStyle/>
          <a:p>
            <a:r>
              <a:rPr lang="en-US" dirty="0"/>
              <a:t>Run tests from Terminal</a:t>
            </a:r>
          </a:p>
        </p:txBody>
      </p:sp>
      <p:sp>
        <p:nvSpPr>
          <p:cNvPr id="3" name="Content Placeholder 2">
            <a:extLst>
              <a:ext uri="{FF2B5EF4-FFF2-40B4-BE49-F238E27FC236}">
                <a16:creationId xmlns:a16="http://schemas.microsoft.com/office/drawing/2014/main" id="{6735EC0C-EAE1-BB43-9C8C-13F537C15843}"/>
              </a:ext>
            </a:extLst>
          </p:cNvPr>
          <p:cNvSpPr>
            <a:spLocks noGrp="1"/>
          </p:cNvSpPr>
          <p:nvPr>
            <p:ph idx="1"/>
          </p:nvPr>
        </p:nvSpPr>
        <p:spPr/>
        <p:txBody>
          <a:bodyPr/>
          <a:lstStyle/>
          <a:p>
            <a:pPr marL="0" indent="0">
              <a:buNone/>
            </a:pPr>
            <a:r>
              <a:rPr lang="en-US" sz="4000" dirty="0"/>
              <a:t>python -m </a:t>
            </a:r>
            <a:r>
              <a:rPr lang="en-US" sz="4000" dirty="0" err="1"/>
              <a:t>unittest</a:t>
            </a:r>
            <a:r>
              <a:rPr lang="en-US" sz="4000" dirty="0"/>
              <a:t> tests/</a:t>
            </a:r>
            <a:r>
              <a:rPr lang="en-US" sz="4000" dirty="0" err="1"/>
              <a:t>test_author_book.py</a:t>
            </a:r>
            <a:r>
              <a:rPr lang="en-US" sz="4000" dirty="0"/>
              <a:t> </a:t>
            </a:r>
          </a:p>
          <a:p>
            <a:pPr marL="0" indent="0">
              <a:buNone/>
            </a:pPr>
            <a:endParaRPr lang="en-US" dirty="0"/>
          </a:p>
        </p:txBody>
      </p:sp>
    </p:spTree>
    <p:extLst>
      <p:ext uri="{BB962C8B-B14F-4D97-AF65-F5344CB8AC3E}">
        <p14:creationId xmlns:p14="http://schemas.microsoft.com/office/powerpoint/2010/main" val="12337011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27D8-DFD5-B740-BB99-4121DDED9D8F}"/>
              </a:ext>
            </a:extLst>
          </p:cNvPr>
          <p:cNvSpPr>
            <a:spLocks noGrp="1"/>
          </p:cNvSpPr>
          <p:nvPr>
            <p:ph type="title"/>
          </p:nvPr>
        </p:nvSpPr>
        <p:spPr/>
        <p:txBody>
          <a:bodyPr/>
          <a:lstStyle/>
          <a:p>
            <a:r>
              <a:rPr lang="en-US" dirty="0"/>
              <a:t>Work on code</a:t>
            </a:r>
          </a:p>
        </p:txBody>
      </p:sp>
      <p:sp>
        <p:nvSpPr>
          <p:cNvPr id="3" name="Content Placeholder 2">
            <a:extLst>
              <a:ext uri="{FF2B5EF4-FFF2-40B4-BE49-F238E27FC236}">
                <a16:creationId xmlns:a16="http://schemas.microsoft.com/office/drawing/2014/main" id="{2EB18936-F91C-614F-8FE3-A5C97BE4E743}"/>
              </a:ext>
            </a:extLst>
          </p:cNvPr>
          <p:cNvSpPr>
            <a:spLocks noGrp="1"/>
          </p:cNvSpPr>
          <p:nvPr>
            <p:ph idx="1"/>
          </p:nvPr>
        </p:nvSpPr>
        <p:spPr/>
        <p:txBody>
          <a:bodyPr>
            <a:normAutofit/>
          </a:bodyPr>
          <a:lstStyle/>
          <a:p>
            <a:r>
              <a:rPr lang="en-US" dirty="0"/>
              <a:t>Let's write the </a:t>
            </a:r>
            <a:r>
              <a:rPr lang="en-US" b="1" dirty="0" err="1"/>
              <a:t>add_book</a:t>
            </a:r>
            <a:r>
              <a:rPr lang="en-US" b="1" dirty="0"/>
              <a:t> </a:t>
            </a:r>
            <a:r>
              <a:rPr lang="en-US" dirty="0"/>
              <a:t>function</a:t>
            </a:r>
          </a:p>
          <a:p>
            <a:endParaRPr lang="en-US" dirty="0"/>
          </a:p>
          <a:p>
            <a:r>
              <a:rPr lang="en-US" dirty="0"/>
              <a:t>According to the assignment:</a:t>
            </a:r>
          </a:p>
          <a:p>
            <a:endParaRPr lang="en-US" dirty="0"/>
          </a:p>
          <a:p>
            <a:pPr marL="0" indent="0">
              <a:buNone/>
            </a:pPr>
            <a:r>
              <a:rPr lang="en-US" dirty="0"/>
              <a:t>"This function should ask for an author, and a title, and add these as a new </a:t>
            </a:r>
            <a:r>
              <a:rPr lang="en-US" dirty="0" err="1"/>
              <a:t>key:value</a:t>
            </a:r>
            <a:r>
              <a:rPr lang="en-US" dirty="0"/>
              <a:t> pair to the books dictionary.</a:t>
            </a:r>
            <a:br>
              <a:rPr lang="en-US" dirty="0"/>
            </a:br>
            <a:r>
              <a:rPr lang="en-US" dirty="0"/>
              <a:t>If the author is already in the dictionary, print "Already in dictionary" and don't modify the dictionary. Your program should not crash"</a:t>
            </a:r>
            <a:br>
              <a:rPr lang="en-US" dirty="0"/>
            </a:br>
            <a:endParaRPr lang="en-US" dirty="0"/>
          </a:p>
        </p:txBody>
      </p:sp>
    </p:spTree>
    <p:extLst>
      <p:ext uri="{BB962C8B-B14F-4D97-AF65-F5344CB8AC3E}">
        <p14:creationId xmlns:p14="http://schemas.microsoft.com/office/powerpoint/2010/main" val="853839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35496-62CD-CC47-9B8B-D21DE93D4209}"/>
              </a:ext>
            </a:extLst>
          </p:cNvPr>
          <p:cNvSpPr>
            <a:spLocks noGrp="1"/>
          </p:cNvSpPr>
          <p:nvPr>
            <p:ph type="title"/>
          </p:nvPr>
        </p:nvSpPr>
        <p:spPr/>
        <p:txBody>
          <a:bodyPr/>
          <a:lstStyle/>
          <a:p>
            <a:r>
              <a:rPr lang="en-US" dirty="0"/>
              <a:t>First attempt</a:t>
            </a:r>
          </a:p>
        </p:txBody>
      </p:sp>
      <p:sp>
        <p:nvSpPr>
          <p:cNvPr id="3" name="Content Placeholder 2">
            <a:extLst>
              <a:ext uri="{FF2B5EF4-FFF2-40B4-BE49-F238E27FC236}">
                <a16:creationId xmlns:a16="http://schemas.microsoft.com/office/drawing/2014/main" id="{6E13C080-7FC1-944B-B15B-3F660E3160B1}"/>
              </a:ext>
            </a:extLst>
          </p:cNvPr>
          <p:cNvSpPr>
            <a:spLocks noGrp="1"/>
          </p:cNvSpPr>
          <p:nvPr>
            <p:ph idx="1"/>
          </p:nvPr>
        </p:nvSpPr>
        <p:spPr/>
        <p:txBody>
          <a:bodyPr/>
          <a:lstStyle/>
          <a:p>
            <a:r>
              <a:rPr lang="en-US" dirty="0"/>
              <a:t>Write the </a:t>
            </a:r>
            <a:r>
              <a:rPr lang="en-US" b="1" dirty="0" err="1"/>
              <a:t>add_book</a:t>
            </a:r>
            <a:r>
              <a:rPr lang="en-US" b="1" dirty="0"/>
              <a:t> </a:t>
            </a:r>
            <a:r>
              <a:rPr lang="en-US" dirty="0"/>
              <a:t>function in </a:t>
            </a:r>
            <a:r>
              <a:rPr lang="en-US" b="1" dirty="0" err="1"/>
              <a:t>author_book.py</a:t>
            </a:r>
            <a:endParaRPr lang="en-US" b="1" dirty="0"/>
          </a:p>
          <a:p>
            <a:endParaRPr lang="en-US" dirty="0"/>
          </a:p>
        </p:txBody>
      </p:sp>
      <p:pic>
        <p:nvPicPr>
          <p:cNvPr id="4" name="Picture 3">
            <a:extLst>
              <a:ext uri="{FF2B5EF4-FFF2-40B4-BE49-F238E27FC236}">
                <a16:creationId xmlns:a16="http://schemas.microsoft.com/office/drawing/2014/main" id="{01E42560-A3BA-BC41-8B68-5DDB674390DC}"/>
              </a:ext>
            </a:extLst>
          </p:cNvPr>
          <p:cNvPicPr>
            <a:picLocks noChangeAspect="1"/>
          </p:cNvPicPr>
          <p:nvPr/>
        </p:nvPicPr>
        <p:blipFill>
          <a:blip r:embed="rId2"/>
          <a:stretch>
            <a:fillRect/>
          </a:stretch>
        </p:blipFill>
        <p:spPr>
          <a:xfrm>
            <a:off x="1606897" y="2597943"/>
            <a:ext cx="8777504" cy="3579019"/>
          </a:xfrm>
          <a:prstGeom prst="rect">
            <a:avLst/>
          </a:prstGeom>
        </p:spPr>
      </p:pic>
    </p:spTree>
    <p:extLst>
      <p:ext uri="{BB962C8B-B14F-4D97-AF65-F5344CB8AC3E}">
        <p14:creationId xmlns:p14="http://schemas.microsoft.com/office/powerpoint/2010/main" val="4224163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1830-9248-E54E-9BB5-8D448101099E}"/>
              </a:ext>
            </a:extLst>
          </p:cNvPr>
          <p:cNvSpPr>
            <a:spLocks noGrp="1"/>
          </p:cNvSpPr>
          <p:nvPr>
            <p:ph type="title"/>
          </p:nvPr>
        </p:nvSpPr>
        <p:spPr/>
        <p:txBody>
          <a:bodyPr/>
          <a:lstStyle/>
          <a:p>
            <a:r>
              <a:rPr lang="en-US" dirty="0"/>
              <a:t>Run tests in </a:t>
            </a:r>
            <a:r>
              <a:rPr lang="en-US" dirty="0" err="1"/>
              <a:t>test_author_book.py</a:t>
            </a:r>
            <a:endParaRPr lang="en-US" dirty="0"/>
          </a:p>
        </p:txBody>
      </p:sp>
      <p:sp>
        <p:nvSpPr>
          <p:cNvPr id="3" name="Content Placeholder 2">
            <a:extLst>
              <a:ext uri="{FF2B5EF4-FFF2-40B4-BE49-F238E27FC236}">
                <a16:creationId xmlns:a16="http://schemas.microsoft.com/office/drawing/2014/main" id="{3F0AB01D-9280-0E4D-8B86-A3CDF9CA9C63}"/>
              </a:ext>
            </a:extLst>
          </p:cNvPr>
          <p:cNvSpPr>
            <a:spLocks noGrp="1"/>
          </p:cNvSpPr>
          <p:nvPr>
            <p:ph idx="1"/>
          </p:nvPr>
        </p:nvSpPr>
        <p:spPr>
          <a:xfrm>
            <a:off x="838200" y="1690688"/>
            <a:ext cx="10515600" cy="4351338"/>
          </a:xfrm>
        </p:spPr>
        <p:txBody>
          <a:bodyPr/>
          <a:lstStyle/>
          <a:p>
            <a:r>
              <a:rPr lang="en-US" dirty="0"/>
              <a:t>The first test is passing!</a:t>
            </a:r>
          </a:p>
          <a:p>
            <a:r>
              <a:rPr lang="en-US" dirty="0"/>
              <a:t>You may need to click on the triangle arrow by </a:t>
            </a:r>
            <a:r>
              <a:rPr lang="en-US" dirty="0" err="1"/>
              <a:t>TestAuthorBook</a:t>
            </a:r>
            <a:r>
              <a:rPr lang="en-US" dirty="0"/>
              <a:t> to see all the tests </a:t>
            </a:r>
          </a:p>
        </p:txBody>
      </p:sp>
      <p:pic>
        <p:nvPicPr>
          <p:cNvPr id="4" name="Picture 3">
            <a:extLst>
              <a:ext uri="{FF2B5EF4-FFF2-40B4-BE49-F238E27FC236}">
                <a16:creationId xmlns:a16="http://schemas.microsoft.com/office/drawing/2014/main" id="{9EEE5229-51EA-314A-B674-69DA2C2BA5A9}"/>
              </a:ext>
            </a:extLst>
          </p:cNvPr>
          <p:cNvPicPr>
            <a:picLocks noChangeAspect="1"/>
          </p:cNvPicPr>
          <p:nvPr/>
        </p:nvPicPr>
        <p:blipFill>
          <a:blip r:embed="rId2"/>
          <a:stretch>
            <a:fillRect/>
          </a:stretch>
        </p:blipFill>
        <p:spPr>
          <a:xfrm>
            <a:off x="2742439" y="3258588"/>
            <a:ext cx="8611361" cy="3350029"/>
          </a:xfrm>
          <a:prstGeom prst="rect">
            <a:avLst/>
          </a:prstGeom>
        </p:spPr>
      </p:pic>
      <p:cxnSp>
        <p:nvCxnSpPr>
          <p:cNvPr id="5" name="Straight Arrow Connector 4">
            <a:extLst>
              <a:ext uri="{FF2B5EF4-FFF2-40B4-BE49-F238E27FC236}">
                <a16:creationId xmlns:a16="http://schemas.microsoft.com/office/drawing/2014/main" id="{22967BAC-B02F-874B-A9C1-43B380BFA824}"/>
              </a:ext>
            </a:extLst>
          </p:cNvPr>
          <p:cNvCxnSpPr>
            <a:cxnSpLocks/>
          </p:cNvCxnSpPr>
          <p:nvPr/>
        </p:nvCxnSpPr>
        <p:spPr>
          <a:xfrm flipV="1">
            <a:off x="2261062" y="4317178"/>
            <a:ext cx="1301867" cy="30469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7DF32FE-B78F-8A4A-9B86-24A2DD8A0D5E}"/>
              </a:ext>
            </a:extLst>
          </p:cNvPr>
          <p:cNvSpPr txBox="1"/>
          <p:nvPr/>
        </p:nvSpPr>
        <p:spPr>
          <a:xfrm>
            <a:off x="199505" y="4021711"/>
            <a:ext cx="2085109" cy="1015663"/>
          </a:xfrm>
          <a:prstGeom prst="rect">
            <a:avLst/>
          </a:prstGeom>
          <a:noFill/>
        </p:spPr>
        <p:txBody>
          <a:bodyPr wrap="square" rtlCol="0">
            <a:spAutoFit/>
          </a:bodyPr>
          <a:lstStyle/>
          <a:p>
            <a:r>
              <a:rPr lang="en-US" sz="2000" dirty="0"/>
              <a:t>Click on the triangle to expand the list of tests</a:t>
            </a:r>
          </a:p>
        </p:txBody>
      </p:sp>
      <p:cxnSp>
        <p:nvCxnSpPr>
          <p:cNvPr id="9" name="Straight Arrow Connector 8">
            <a:extLst>
              <a:ext uri="{FF2B5EF4-FFF2-40B4-BE49-F238E27FC236}">
                <a16:creationId xmlns:a16="http://schemas.microsoft.com/office/drawing/2014/main" id="{633BC351-07C9-9348-B89D-E34AC5CA4DE6}"/>
              </a:ext>
            </a:extLst>
          </p:cNvPr>
          <p:cNvCxnSpPr>
            <a:cxnSpLocks/>
          </p:cNvCxnSpPr>
          <p:nvPr/>
        </p:nvCxnSpPr>
        <p:spPr>
          <a:xfrm flipV="1">
            <a:off x="2261062" y="4579393"/>
            <a:ext cx="1712356" cy="13680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EB5095E-EFB1-2E46-A501-5D10D0044CF9}"/>
              </a:ext>
            </a:extLst>
          </p:cNvPr>
          <p:cNvSpPr txBox="1"/>
          <p:nvPr/>
        </p:nvSpPr>
        <p:spPr>
          <a:xfrm>
            <a:off x="724934" y="5528689"/>
            <a:ext cx="1698158" cy="1015663"/>
          </a:xfrm>
          <a:prstGeom prst="rect">
            <a:avLst/>
          </a:prstGeom>
          <a:noFill/>
        </p:spPr>
        <p:txBody>
          <a:bodyPr wrap="square" rtlCol="0">
            <a:spAutoFit/>
          </a:bodyPr>
          <a:lstStyle/>
          <a:p>
            <a:r>
              <a:rPr lang="en-US" sz="2000" dirty="0"/>
              <a:t>First passing test for this question!</a:t>
            </a:r>
          </a:p>
        </p:txBody>
      </p:sp>
    </p:spTree>
    <p:extLst>
      <p:ext uri="{BB962C8B-B14F-4D97-AF65-F5344CB8AC3E}">
        <p14:creationId xmlns:p14="http://schemas.microsoft.com/office/powerpoint/2010/main" val="574552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1830-9248-E54E-9BB5-8D448101099E}"/>
              </a:ext>
            </a:extLst>
          </p:cNvPr>
          <p:cNvSpPr>
            <a:spLocks noGrp="1"/>
          </p:cNvSpPr>
          <p:nvPr>
            <p:ph type="title"/>
          </p:nvPr>
        </p:nvSpPr>
        <p:spPr/>
        <p:txBody>
          <a:bodyPr/>
          <a:lstStyle/>
          <a:p>
            <a:r>
              <a:rPr lang="en-US" dirty="0"/>
              <a:t>Run tests in </a:t>
            </a:r>
            <a:r>
              <a:rPr lang="en-US" dirty="0" err="1"/>
              <a:t>test_author_book.py</a:t>
            </a:r>
            <a:endParaRPr lang="en-US" dirty="0"/>
          </a:p>
        </p:txBody>
      </p:sp>
      <p:sp>
        <p:nvSpPr>
          <p:cNvPr id="3" name="Content Placeholder 2">
            <a:extLst>
              <a:ext uri="{FF2B5EF4-FFF2-40B4-BE49-F238E27FC236}">
                <a16:creationId xmlns:a16="http://schemas.microsoft.com/office/drawing/2014/main" id="{3F0AB01D-9280-0E4D-8B86-A3CDF9CA9C63}"/>
              </a:ext>
            </a:extLst>
          </p:cNvPr>
          <p:cNvSpPr>
            <a:spLocks noGrp="1"/>
          </p:cNvSpPr>
          <p:nvPr>
            <p:ph idx="1"/>
          </p:nvPr>
        </p:nvSpPr>
        <p:spPr/>
        <p:txBody>
          <a:bodyPr/>
          <a:lstStyle/>
          <a:p>
            <a:r>
              <a:rPr lang="en-US" dirty="0"/>
              <a:t>Click on the first failing test, </a:t>
            </a:r>
            <a:r>
              <a:rPr lang="en-US" b="1" dirty="0" err="1"/>
              <a:t>test_add_book_already_exists</a:t>
            </a:r>
            <a:endParaRPr lang="en-US" b="1" dirty="0"/>
          </a:p>
          <a:p>
            <a:r>
              <a:rPr lang="en-US" dirty="0"/>
              <a:t>Look at the errors message on the right</a:t>
            </a:r>
          </a:p>
          <a:p>
            <a:r>
              <a:rPr lang="en-US" dirty="0"/>
              <a:t>What's wrong with the code?</a:t>
            </a:r>
          </a:p>
        </p:txBody>
      </p:sp>
      <p:pic>
        <p:nvPicPr>
          <p:cNvPr id="6" name="Picture 5">
            <a:extLst>
              <a:ext uri="{FF2B5EF4-FFF2-40B4-BE49-F238E27FC236}">
                <a16:creationId xmlns:a16="http://schemas.microsoft.com/office/drawing/2014/main" id="{EDEADE79-7F3A-9548-8D81-35FAFB1E9F8F}"/>
              </a:ext>
            </a:extLst>
          </p:cNvPr>
          <p:cNvPicPr>
            <a:picLocks noChangeAspect="1"/>
          </p:cNvPicPr>
          <p:nvPr/>
        </p:nvPicPr>
        <p:blipFill>
          <a:blip r:embed="rId2"/>
          <a:stretch>
            <a:fillRect/>
          </a:stretch>
        </p:blipFill>
        <p:spPr>
          <a:xfrm>
            <a:off x="0" y="3597051"/>
            <a:ext cx="12192000" cy="2951857"/>
          </a:xfrm>
          <a:prstGeom prst="rect">
            <a:avLst/>
          </a:prstGeom>
        </p:spPr>
      </p:pic>
      <p:cxnSp>
        <p:nvCxnSpPr>
          <p:cNvPr id="5" name="Straight Arrow Connector 4">
            <a:extLst>
              <a:ext uri="{FF2B5EF4-FFF2-40B4-BE49-F238E27FC236}">
                <a16:creationId xmlns:a16="http://schemas.microsoft.com/office/drawing/2014/main" id="{9876801F-BBB2-8647-903E-D9E51DEE9865}"/>
              </a:ext>
            </a:extLst>
          </p:cNvPr>
          <p:cNvCxnSpPr>
            <a:cxnSpLocks/>
          </p:cNvCxnSpPr>
          <p:nvPr/>
        </p:nvCxnSpPr>
        <p:spPr>
          <a:xfrm flipH="1">
            <a:off x="2848034" y="4400305"/>
            <a:ext cx="576810" cy="50642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583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168E-7503-8B42-9E3E-C3D2D9CEC56E}"/>
              </a:ext>
            </a:extLst>
          </p:cNvPr>
          <p:cNvSpPr>
            <a:spLocks noGrp="1"/>
          </p:cNvSpPr>
          <p:nvPr>
            <p:ph type="title"/>
          </p:nvPr>
        </p:nvSpPr>
        <p:spPr/>
        <p:txBody>
          <a:bodyPr/>
          <a:lstStyle/>
          <a:p>
            <a:r>
              <a:rPr lang="en-US" dirty="0"/>
              <a:t>Review the instructions</a:t>
            </a:r>
          </a:p>
        </p:txBody>
      </p:sp>
      <p:sp>
        <p:nvSpPr>
          <p:cNvPr id="3" name="Content Placeholder 2">
            <a:extLst>
              <a:ext uri="{FF2B5EF4-FFF2-40B4-BE49-F238E27FC236}">
                <a16:creationId xmlns:a16="http://schemas.microsoft.com/office/drawing/2014/main" id="{82EC0593-9602-0149-8B8C-409B8806E897}"/>
              </a:ext>
            </a:extLst>
          </p:cNvPr>
          <p:cNvSpPr>
            <a:spLocks noGrp="1"/>
          </p:cNvSpPr>
          <p:nvPr>
            <p:ph idx="1"/>
          </p:nvPr>
        </p:nvSpPr>
        <p:spPr/>
        <p:txBody>
          <a:bodyPr/>
          <a:lstStyle/>
          <a:p>
            <a:r>
              <a:rPr lang="en-US" dirty="0"/>
              <a:t>"... If the author is already in the dictionary, print "Already in dictionary" and don't modify the dictionary. Your program should not crash"</a:t>
            </a:r>
            <a:br>
              <a:rPr lang="en-US" dirty="0"/>
            </a:br>
            <a:endParaRPr lang="en-US" dirty="0"/>
          </a:p>
        </p:txBody>
      </p:sp>
    </p:spTree>
    <p:extLst>
      <p:ext uri="{BB962C8B-B14F-4D97-AF65-F5344CB8AC3E}">
        <p14:creationId xmlns:p14="http://schemas.microsoft.com/office/powerpoint/2010/main" val="3186095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F4CEC-5908-EA49-B7C4-414B3796C35A}"/>
              </a:ext>
            </a:extLst>
          </p:cNvPr>
          <p:cNvSpPr>
            <a:spLocks noGrp="1"/>
          </p:cNvSpPr>
          <p:nvPr>
            <p:ph type="title"/>
          </p:nvPr>
        </p:nvSpPr>
        <p:spPr/>
        <p:txBody>
          <a:bodyPr/>
          <a:lstStyle/>
          <a:p>
            <a:r>
              <a:rPr lang="en-US" dirty="0"/>
              <a:t>Modify </a:t>
            </a:r>
            <a:r>
              <a:rPr lang="en-US" dirty="0" err="1"/>
              <a:t>author_book.py</a:t>
            </a:r>
            <a:r>
              <a:rPr lang="en-US" dirty="0"/>
              <a:t> </a:t>
            </a:r>
            <a:r>
              <a:rPr lang="en-US" dirty="0" err="1"/>
              <a:t>add_book</a:t>
            </a:r>
            <a:r>
              <a:rPr lang="en-US" dirty="0"/>
              <a:t>() function</a:t>
            </a:r>
          </a:p>
        </p:txBody>
      </p:sp>
      <p:sp>
        <p:nvSpPr>
          <p:cNvPr id="3" name="Content Placeholder 2">
            <a:extLst>
              <a:ext uri="{FF2B5EF4-FFF2-40B4-BE49-F238E27FC236}">
                <a16:creationId xmlns:a16="http://schemas.microsoft.com/office/drawing/2014/main" id="{116B142D-5D54-644B-A895-11AEE2F522B4}"/>
              </a:ext>
            </a:extLst>
          </p:cNvPr>
          <p:cNvSpPr>
            <a:spLocks noGrp="1"/>
          </p:cNvSpPr>
          <p:nvPr>
            <p:ph idx="1"/>
          </p:nvPr>
        </p:nvSpPr>
        <p:spPr/>
        <p:txBody>
          <a:bodyPr/>
          <a:lstStyle/>
          <a:p>
            <a:r>
              <a:rPr lang="en-US" dirty="0"/>
              <a:t>Check to see if the author is already in the </a:t>
            </a:r>
            <a:r>
              <a:rPr lang="en-US" b="1" dirty="0"/>
              <a:t>books</a:t>
            </a:r>
            <a:r>
              <a:rPr lang="en-US" dirty="0"/>
              <a:t> dictionary before adding, and print message for the user</a:t>
            </a:r>
          </a:p>
          <a:p>
            <a:endParaRPr lang="en-US" dirty="0"/>
          </a:p>
        </p:txBody>
      </p:sp>
      <p:pic>
        <p:nvPicPr>
          <p:cNvPr id="4" name="Picture 3">
            <a:extLst>
              <a:ext uri="{FF2B5EF4-FFF2-40B4-BE49-F238E27FC236}">
                <a16:creationId xmlns:a16="http://schemas.microsoft.com/office/drawing/2014/main" id="{A489EE60-86E8-2E4A-812A-E12ABEA4232E}"/>
              </a:ext>
            </a:extLst>
          </p:cNvPr>
          <p:cNvPicPr>
            <a:picLocks noChangeAspect="1"/>
          </p:cNvPicPr>
          <p:nvPr/>
        </p:nvPicPr>
        <p:blipFill>
          <a:blip r:embed="rId2"/>
          <a:stretch>
            <a:fillRect/>
          </a:stretch>
        </p:blipFill>
        <p:spPr>
          <a:xfrm>
            <a:off x="2119976" y="2937509"/>
            <a:ext cx="7589289" cy="2961139"/>
          </a:xfrm>
          <a:prstGeom prst="rect">
            <a:avLst/>
          </a:prstGeom>
        </p:spPr>
      </p:pic>
    </p:spTree>
    <p:extLst>
      <p:ext uri="{BB962C8B-B14F-4D97-AF65-F5344CB8AC3E}">
        <p14:creationId xmlns:p14="http://schemas.microsoft.com/office/powerpoint/2010/main" val="2324290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1ACF-D889-1845-BCC0-9A361F5E1A8A}"/>
              </a:ext>
            </a:extLst>
          </p:cNvPr>
          <p:cNvSpPr>
            <a:spLocks noGrp="1"/>
          </p:cNvSpPr>
          <p:nvPr>
            <p:ph type="title"/>
          </p:nvPr>
        </p:nvSpPr>
        <p:spPr/>
        <p:txBody>
          <a:bodyPr/>
          <a:lstStyle/>
          <a:p>
            <a:r>
              <a:rPr lang="en-US" dirty="0"/>
              <a:t>Run the tests again</a:t>
            </a:r>
          </a:p>
        </p:txBody>
      </p:sp>
      <p:sp>
        <p:nvSpPr>
          <p:cNvPr id="3" name="Content Placeholder 2">
            <a:extLst>
              <a:ext uri="{FF2B5EF4-FFF2-40B4-BE49-F238E27FC236}">
                <a16:creationId xmlns:a16="http://schemas.microsoft.com/office/drawing/2014/main" id="{9EA675FE-C386-BB4B-97E1-1F4CBE1487A7}"/>
              </a:ext>
            </a:extLst>
          </p:cNvPr>
          <p:cNvSpPr>
            <a:spLocks noGrp="1"/>
          </p:cNvSpPr>
          <p:nvPr>
            <p:ph idx="1"/>
          </p:nvPr>
        </p:nvSpPr>
        <p:spPr>
          <a:xfrm>
            <a:off x="315884" y="1825625"/>
            <a:ext cx="4763306" cy="4351338"/>
          </a:xfrm>
        </p:spPr>
        <p:txBody>
          <a:bodyPr>
            <a:normAutofit fontScale="92500" lnSpcReduction="20000"/>
          </a:bodyPr>
          <a:lstStyle/>
          <a:p>
            <a:r>
              <a:rPr lang="en-US" dirty="0"/>
              <a:t>Two tests passing!</a:t>
            </a:r>
          </a:p>
          <a:p>
            <a:r>
              <a:rPr lang="en-US" b="1" dirty="0" err="1"/>
              <a:t>test_add_book_already_exists</a:t>
            </a:r>
            <a:r>
              <a:rPr lang="en-US" b="1" dirty="0"/>
              <a:t> </a:t>
            </a:r>
            <a:r>
              <a:rPr lang="en-US" dirty="0"/>
              <a:t>is passing</a:t>
            </a:r>
          </a:p>
          <a:p>
            <a:endParaRPr lang="en-US" dirty="0"/>
          </a:p>
          <a:p>
            <a:r>
              <a:rPr lang="en-US" dirty="0"/>
              <a:t>If not, make sure you print the exact message "Already in dictionary" because the test is looking for that exact output</a:t>
            </a:r>
          </a:p>
          <a:p>
            <a:r>
              <a:rPr lang="en-US" dirty="0"/>
              <a:t>Check the logic of your if statement</a:t>
            </a:r>
          </a:p>
          <a:p>
            <a:r>
              <a:rPr lang="en-US" b="1" dirty="0"/>
              <a:t>Ask for help if it's still not working</a:t>
            </a:r>
          </a:p>
          <a:p>
            <a:endParaRPr lang="en-US" dirty="0"/>
          </a:p>
        </p:txBody>
      </p:sp>
      <p:pic>
        <p:nvPicPr>
          <p:cNvPr id="5" name="Picture 4">
            <a:extLst>
              <a:ext uri="{FF2B5EF4-FFF2-40B4-BE49-F238E27FC236}">
                <a16:creationId xmlns:a16="http://schemas.microsoft.com/office/drawing/2014/main" id="{65B48EDC-5C37-CA45-AFC2-53F52BCD513D}"/>
              </a:ext>
            </a:extLst>
          </p:cNvPr>
          <p:cNvPicPr>
            <a:picLocks noChangeAspect="1"/>
          </p:cNvPicPr>
          <p:nvPr/>
        </p:nvPicPr>
        <p:blipFill>
          <a:blip r:embed="rId2"/>
          <a:stretch>
            <a:fillRect/>
          </a:stretch>
        </p:blipFill>
        <p:spPr>
          <a:xfrm>
            <a:off x="5361822" y="1535199"/>
            <a:ext cx="6352721" cy="4641764"/>
          </a:xfrm>
          <a:prstGeom prst="rect">
            <a:avLst/>
          </a:prstGeom>
        </p:spPr>
      </p:pic>
      <p:cxnSp>
        <p:nvCxnSpPr>
          <p:cNvPr id="6" name="Straight Arrow Connector 5">
            <a:extLst>
              <a:ext uri="{FF2B5EF4-FFF2-40B4-BE49-F238E27FC236}">
                <a16:creationId xmlns:a16="http://schemas.microsoft.com/office/drawing/2014/main" id="{447A6D7B-FC02-E644-8AEA-9AD302ED3F59}"/>
              </a:ext>
            </a:extLst>
          </p:cNvPr>
          <p:cNvCxnSpPr>
            <a:cxnSpLocks/>
          </p:cNvCxnSpPr>
          <p:nvPr/>
        </p:nvCxnSpPr>
        <p:spPr>
          <a:xfrm>
            <a:off x="4937760" y="2610196"/>
            <a:ext cx="2011680" cy="10307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53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AA78-5995-2E49-9B03-D9E5A7DB0746}"/>
              </a:ext>
            </a:extLst>
          </p:cNvPr>
          <p:cNvSpPr>
            <a:spLocks noGrp="1"/>
          </p:cNvSpPr>
          <p:nvPr>
            <p:ph type="title"/>
          </p:nvPr>
        </p:nvSpPr>
        <p:spPr>
          <a:xfrm>
            <a:off x="838200" y="212196"/>
            <a:ext cx="10515600" cy="1325563"/>
          </a:xfrm>
        </p:spPr>
        <p:txBody>
          <a:bodyPr/>
          <a:lstStyle/>
          <a:p>
            <a:r>
              <a:rPr lang="en-US" dirty="0"/>
              <a:t>Sign up for a GitHub account</a:t>
            </a:r>
          </a:p>
        </p:txBody>
      </p:sp>
      <p:sp>
        <p:nvSpPr>
          <p:cNvPr id="3" name="Content Placeholder 2">
            <a:extLst>
              <a:ext uri="{FF2B5EF4-FFF2-40B4-BE49-F238E27FC236}">
                <a16:creationId xmlns:a16="http://schemas.microsoft.com/office/drawing/2014/main" id="{F241CB52-91D3-FB4A-A3FD-7E91FC27B9C3}"/>
              </a:ext>
            </a:extLst>
          </p:cNvPr>
          <p:cNvSpPr>
            <a:spLocks noGrp="1"/>
          </p:cNvSpPr>
          <p:nvPr>
            <p:ph idx="1"/>
          </p:nvPr>
        </p:nvSpPr>
        <p:spPr>
          <a:xfrm>
            <a:off x="838200" y="1481931"/>
            <a:ext cx="10515600" cy="4351338"/>
          </a:xfrm>
        </p:spPr>
        <p:txBody>
          <a:bodyPr/>
          <a:lstStyle/>
          <a:p>
            <a:r>
              <a:rPr lang="en-US" dirty="0"/>
              <a:t>Go to </a:t>
            </a:r>
            <a:r>
              <a:rPr lang="en-US" dirty="0">
                <a:hlinkClick r:id="rId2"/>
              </a:rPr>
              <a:t>www.github.com</a:t>
            </a:r>
            <a:r>
              <a:rPr lang="en-US" dirty="0"/>
              <a:t> </a:t>
            </a:r>
          </a:p>
          <a:p>
            <a:r>
              <a:rPr lang="en-US" dirty="0"/>
              <a:t>Click Sign up</a:t>
            </a:r>
          </a:p>
          <a:p>
            <a:endParaRPr lang="en-US" dirty="0"/>
          </a:p>
        </p:txBody>
      </p:sp>
      <p:pic>
        <p:nvPicPr>
          <p:cNvPr id="4" name="Picture 3">
            <a:extLst>
              <a:ext uri="{FF2B5EF4-FFF2-40B4-BE49-F238E27FC236}">
                <a16:creationId xmlns:a16="http://schemas.microsoft.com/office/drawing/2014/main" id="{A6DD4529-DA34-0B4E-9627-5E537A6D40D8}"/>
              </a:ext>
            </a:extLst>
          </p:cNvPr>
          <p:cNvPicPr>
            <a:picLocks noChangeAspect="1"/>
          </p:cNvPicPr>
          <p:nvPr/>
        </p:nvPicPr>
        <p:blipFill>
          <a:blip r:embed="rId3"/>
          <a:stretch>
            <a:fillRect/>
          </a:stretch>
        </p:blipFill>
        <p:spPr>
          <a:xfrm>
            <a:off x="1878676" y="2643271"/>
            <a:ext cx="9187257" cy="4214729"/>
          </a:xfrm>
          <a:prstGeom prst="rect">
            <a:avLst/>
          </a:prstGeom>
        </p:spPr>
      </p:pic>
      <p:cxnSp>
        <p:nvCxnSpPr>
          <p:cNvPr id="6" name="Straight Arrow Connector 5">
            <a:extLst>
              <a:ext uri="{FF2B5EF4-FFF2-40B4-BE49-F238E27FC236}">
                <a16:creationId xmlns:a16="http://schemas.microsoft.com/office/drawing/2014/main" id="{8642721F-21B8-8A42-BF35-0C4A2FC1666C}"/>
              </a:ext>
            </a:extLst>
          </p:cNvPr>
          <p:cNvCxnSpPr>
            <a:cxnSpLocks/>
          </p:cNvCxnSpPr>
          <p:nvPr/>
        </p:nvCxnSpPr>
        <p:spPr>
          <a:xfrm>
            <a:off x="8331200" y="1932071"/>
            <a:ext cx="1667933" cy="1219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A27A5741-58E9-3F41-B9B9-F179408552B7}"/>
              </a:ext>
            </a:extLst>
          </p:cNvPr>
          <p:cNvSpPr/>
          <p:nvPr/>
        </p:nvSpPr>
        <p:spPr>
          <a:xfrm>
            <a:off x="9635067" y="3151271"/>
            <a:ext cx="1430866" cy="711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7484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1ACF-D889-1845-BCC0-9A361F5E1A8A}"/>
              </a:ext>
            </a:extLst>
          </p:cNvPr>
          <p:cNvSpPr>
            <a:spLocks noGrp="1"/>
          </p:cNvSpPr>
          <p:nvPr>
            <p:ph type="title"/>
          </p:nvPr>
        </p:nvSpPr>
        <p:spPr>
          <a:xfrm>
            <a:off x="838200" y="146623"/>
            <a:ext cx="10515600" cy="1325563"/>
          </a:xfrm>
        </p:spPr>
        <p:txBody>
          <a:bodyPr/>
          <a:lstStyle/>
          <a:p>
            <a:r>
              <a:rPr lang="en-US" dirty="0"/>
              <a:t>Help!</a:t>
            </a:r>
          </a:p>
        </p:txBody>
      </p:sp>
      <p:sp>
        <p:nvSpPr>
          <p:cNvPr id="3" name="Content Placeholder 2">
            <a:extLst>
              <a:ext uri="{FF2B5EF4-FFF2-40B4-BE49-F238E27FC236}">
                <a16:creationId xmlns:a16="http://schemas.microsoft.com/office/drawing/2014/main" id="{9EA675FE-C386-BB4B-97E1-1F4CBE1487A7}"/>
              </a:ext>
            </a:extLst>
          </p:cNvPr>
          <p:cNvSpPr>
            <a:spLocks noGrp="1"/>
          </p:cNvSpPr>
          <p:nvPr>
            <p:ph idx="1"/>
          </p:nvPr>
        </p:nvSpPr>
        <p:spPr>
          <a:xfrm>
            <a:off x="389313" y="1472186"/>
            <a:ext cx="7078287" cy="4351338"/>
          </a:xfrm>
        </p:spPr>
        <p:txBody>
          <a:bodyPr>
            <a:normAutofit fontScale="92500" lnSpcReduction="20000"/>
          </a:bodyPr>
          <a:lstStyle/>
          <a:p>
            <a:r>
              <a:rPr lang="en-US" dirty="0"/>
              <a:t>If either/both of your </a:t>
            </a:r>
            <a:r>
              <a:rPr lang="en-US" b="1" dirty="0" err="1"/>
              <a:t>test_add_book</a:t>
            </a:r>
            <a:r>
              <a:rPr lang="en-US" b="1" dirty="0"/>
              <a:t> </a:t>
            </a:r>
            <a:r>
              <a:rPr lang="en-US" dirty="0"/>
              <a:t>and </a:t>
            </a:r>
            <a:r>
              <a:rPr lang="en-US" b="1" dirty="0" err="1"/>
              <a:t>tests_add_book_already_exists</a:t>
            </a:r>
            <a:r>
              <a:rPr lang="en-US" b="1" dirty="0"/>
              <a:t> </a:t>
            </a:r>
            <a:r>
              <a:rPr lang="en-US" dirty="0"/>
              <a:t>tests are failing: </a:t>
            </a:r>
          </a:p>
          <a:p>
            <a:endParaRPr lang="en-US" dirty="0"/>
          </a:p>
          <a:p>
            <a:pPr lvl="1"/>
            <a:r>
              <a:rPr lang="en-US" sz="2800" dirty="0"/>
              <a:t>Click on the failing test and look at the error message in the right panel - that should give you a clue</a:t>
            </a:r>
          </a:p>
          <a:p>
            <a:pPr lvl="1"/>
            <a:r>
              <a:rPr lang="en-US" sz="2800" dirty="0"/>
              <a:t>Make sure you print the exact message "Already in dictionary" because the test is looking for that exact output</a:t>
            </a:r>
          </a:p>
          <a:p>
            <a:pPr lvl="1"/>
            <a:r>
              <a:rPr lang="en-US" sz="2800" dirty="0"/>
              <a:t>Check the logic of your if statement</a:t>
            </a:r>
          </a:p>
          <a:p>
            <a:pPr marL="457200" lvl="1" indent="0">
              <a:buNone/>
            </a:pPr>
            <a:endParaRPr lang="en-US" dirty="0"/>
          </a:p>
          <a:p>
            <a:r>
              <a:rPr lang="en-US" b="1" dirty="0"/>
              <a:t>Ask for help if it's still not working</a:t>
            </a:r>
          </a:p>
          <a:p>
            <a:endParaRPr lang="en-US" dirty="0"/>
          </a:p>
        </p:txBody>
      </p:sp>
      <p:pic>
        <p:nvPicPr>
          <p:cNvPr id="4" name="Picture 3">
            <a:extLst>
              <a:ext uri="{FF2B5EF4-FFF2-40B4-BE49-F238E27FC236}">
                <a16:creationId xmlns:a16="http://schemas.microsoft.com/office/drawing/2014/main" id="{D55D0D51-C608-4340-96C2-52C6877583EA}"/>
              </a:ext>
            </a:extLst>
          </p:cNvPr>
          <p:cNvPicPr>
            <a:picLocks noChangeAspect="1"/>
          </p:cNvPicPr>
          <p:nvPr/>
        </p:nvPicPr>
        <p:blipFill>
          <a:blip r:embed="rId2"/>
          <a:stretch>
            <a:fillRect/>
          </a:stretch>
        </p:blipFill>
        <p:spPr>
          <a:xfrm>
            <a:off x="0" y="5922742"/>
            <a:ext cx="12192000" cy="508441"/>
          </a:xfrm>
          <a:prstGeom prst="rect">
            <a:avLst/>
          </a:prstGeom>
        </p:spPr>
      </p:pic>
      <p:pic>
        <p:nvPicPr>
          <p:cNvPr id="6" name="Picture 5">
            <a:extLst>
              <a:ext uri="{FF2B5EF4-FFF2-40B4-BE49-F238E27FC236}">
                <a16:creationId xmlns:a16="http://schemas.microsoft.com/office/drawing/2014/main" id="{CE7450EE-7705-4F43-8544-4417E70F9FAD}"/>
              </a:ext>
            </a:extLst>
          </p:cNvPr>
          <p:cNvPicPr>
            <a:picLocks noChangeAspect="1"/>
          </p:cNvPicPr>
          <p:nvPr/>
        </p:nvPicPr>
        <p:blipFill>
          <a:blip r:embed="rId3"/>
          <a:stretch>
            <a:fillRect/>
          </a:stretch>
        </p:blipFill>
        <p:spPr>
          <a:xfrm>
            <a:off x="7820891" y="3766974"/>
            <a:ext cx="3886200" cy="1524000"/>
          </a:xfrm>
          <a:prstGeom prst="rect">
            <a:avLst/>
          </a:prstGeom>
        </p:spPr>
      </p:pic>
      <p:sp>
        <p:nvSpPr>
          <p:cNvPr id="7" name="TextBox 6">
            <a:extLst>
              <a:ext uri="{FF2B5EF4-FFF2-40B4-BE49-F238E27FC236}">
                <a16:creationId xmlns:a16="http://schemas.microsoft.com/office/drawing/2014/main" id="{645B0639-4B54-AC4D-BC5C-28B2F1FCD121}"/>
              </a:ext>
            </a:extLst>
          </p:cNvPr>
          <p:cNvSpPr txBox="1"/>
          <p:nvPr/>
        </p:nvSpPr>
        <p:spPr>
          <a:xfrm>
            <a:off x="8294716" y="2843644"/>
            <a:ext cx="3059084" cy="923330"/>
          </a:xfrm>
          <a:prstGeom prst="rect">
            <a:avLst/>
          </a:prstGeom>
          <a:noFill/>
        </p:spPr>
        <p:txBody>
          <a:bodyPr wrap="square" rtlCol="0">
            <a:spAutoFit/>
          </a:bodyPr>
          <a:lstStyle/>
          <a:p>
            <a:r>
              <a:rPr lang="en-US" dirty="0"/>
              <a:t>Right logic, wrong message when author is already in the dictionary </a:t>
            </a:r>
          </a:p>
        </p:txBody>
      </p:sp>
      <p:sp>
        <p:nvSpPr>
          <p:cNvPr id="8" name="TextBox 7">
            <a:extLst>
              <a:ext uri="{FF2B5EF4-FFF2-40B4-BE49-F238E27FC236}">
                <a16:creationId xmlns:a16="http://schemas.microsoft.com/office/drawing/2014/main" id="{1FE6605F-1398-FA4E-B1AD-3CB47ACFFE10}"/>
              </a:ext>
            </a:extLst>
          </p:cNvPr>
          <p:cNvSpPr txBox="1"/>
          <p:nvPr/>
        </p:nvSpPr>
        <p:spPr>
          <a:xfrm>
            <a:off x="7414953" y="5469775"/>
            <a:ext cx="3621632" cy="369332"/>
          </a:xfrm>
          <a:prstGeom prst="rect">
            <a:avLst/>
          </a:prstGeom>
          <a:noFill/>
        </p:spPr>
        <p:txBody>
          <a:bodyPr wrap="none" rtlCol="0">
            <a:spAutoFit/>
          </a:bodyPr>
          <a:lstStyle/>
          <a:p>
            <a:r>
              <a:rPr lang="en-US" dirty="0"/>
              <a:t>Error message indicates the problem</a:t>
            </a:r>
          </a:p>
        </p:txBody>
      </p:sp>
    </p:spTree>
    <p:extLst>
      <p:ext uri="{BB962C8B-B14F-4D97-AF65-F5344CB8AC3E}">
        <p14:creationId xmlns:p14="http://schemas.microsoft.com/office/powerpoint/2010/main" val="33683846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AEFA-E592-E24D-BE80-5D9E66AC81C5}"/>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FE79E501-420A-F845-B506-D778103F47E9}"/>
              </a:ext>
            </a:extLst>
          </p:cNvPr>
          <p:cNvSpPr>
            <a:spLocks noGrp="1"/>
          </p:cNvSpPr>
          <p:nvPr>
            <p:ph idx="1"/>
          </p:nvPr>
        </p:nvSpPr>
        <p:spPr/>
        <p:txBody>
          <a:bodyPr/>
          <a:lstStyle/>
          <a:p>
            <a:r>
              <a:rPr lang="en-US" dirty="0"/>
              <a:t>Finish the rest of the code</a:t>
            </a:r>
          </a:p>
          <a:p>
            <a:r>
              <a:rPr lang="en-US" dirty="0"/>
              <a:t>Read the instructions in </a:t>
            </a:r>
            <a:r>
              <a:rPr lang="en-US" dirty="0" err="1"/>
              <a:t>author_book.py</a:t>
            </a:r>
            <a:r>
              <a:rPr lang="en-US" dirty="0"/>
              <a:t> and write the rest of the functions:</a:t>
            </a:r>
          </a:p>
          <a:p>
            <a:pPr lvl="1"/>
            <a:r>
              <a:rPr lang="en-US" dirty="0" err="1"/>
              <a:t>view_books</a:t>
            </a:r>
            <a:endParaRPr lang="en-US" dirty="0"/>
          </a:p>
          <a:p>
            <a:pPr lvl="1"/>
            <a:r>
              <a:rPr lang="en-US" dirty="0" err="1"/>
              <a:t>find_book</a:t>
            </a:r>
            <a:endParaRPr lang="en-US" dirty="0"/>
          </a:p>
          <a:p>
            <a:pPr lvl="1"/>
            <a:r>
              <a:rPr lang="en-US" dirty="0" err="1"/>
              <a:t>edit_book</a:t>
            </a:r>
            <a:endParaRPr lang="en-US" dirty="0"/>
          </a:p>
          <a:p>
            <a:pPr lvl="1"/>
            <a:r>
              <a:rPr lang="en-US" dirty="0" err="1"/>
              <a:t>delete_book</a:t>
            </a:r>
            <a:r>
              <a:rPr lang="en-US" dirty="0"/>
              <a:t> </a:t>
            </a:r>
          </a:p>
          <a:p>
            <a:r>
              <a:rPr lang="en-US" dirty="0"/>
              <a:t>Make sure your function names match the names used</a:t>
            </a:r>
          </a:p>
          <a:p>
            <a:r>
              <a:rPr lang="en-US" dirty="0"/>
              <a:t>Read the instructions carefully so you know what is required</a:t>
            </a:r>
          </a:p>
        </p:txBody>
      </p:sp>
    </p:spTree>
    <p:extLst>
      <p:ext uri="{BB962C8B-B14F-4D97-AF65-F5344CB8AC3E}">
        <p14:creationId xmlns:p14="http://schemas.microsoft.com/office/powerpoint/2010/main" val="3247162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3C5F-6FB0-4B48-A465-11FBFE1B41CD}"/>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A107EC89-CB7F-AF48-B9C9-87158027D273}"/>
              </a:ext>
            </a:extLst>
          </p:cNvPr>
          <p:cNvSpPr>
            <a:spLocks noGrp="1"/>
          </p:cNvSpPr>
          <p:nvPr>
            <p:ph idx="1"/>
          </p:nvPr>
        </p:nvSpPr>
        <p:spPr/>
        <p:txBody>
          <a:bodyPr/>
          <a:lstStyle/>
          <a:p>
            <a:r>
              <a:rPr lang="en-US" dirty="0"/>
              <a:t>As you work on the lab, run your program and check that it's working</a:t>
            </a:r>
          </a:p>
          <a:p>
            <a:r>
              <a:rPr lang="en-US" b="1" dirty="0"/>
              <a:t>Check it manually </a:t>
            </a:r>
            <a:r>
              <a:rPr lang="en-US" dirty="0"/>
              <a:t>- run the code and verify it's working</a:t>
            </a:r>
          </a:p>
          <a:p>
            <a:r>
              <a:rPr lang="en-US" b="1" dirty="0"/>
              <a:t>And run the tests </a:t>
            </a:r>
            <a:r>
              <a:rPr lang="en-US" dirty="0"/>
              <a:t>and make sure the functions are working</a:t>
            </a:r>
          </a:p>
          <a:p>
            <a:r>
              <a:rPr lang="en-US" b="1" dirty="0"/>
              <a:t>Remember: it's important to do both to check your code!</a:t>
            </a:r>
          </a:p>
        </p:txBody>
      </p:sp>
    </p:spTree>
    <p:extLst>
      <p:ext uri="{BB962C8B-B14F-4D97-AF65-F5344CB8AC3E}">
        <p14:creationId xmlns:p14="http://schemas.microsoft.com/office/powerpoint/2010/main" val="9932003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7C8B-498C-8B40-A419-5FC4FC67C04E}"/>
              </a:ext>
            </a:extLst>
          </p:cNvPr>
          <p:cNvSpPr>
            <a:spLocks noGrp="1"/>
          </p:cNvSpPr>
          <p:nvPr>
            <p:ph type="title"/>
          </p:nvPr>
        </p:nvSpPr>
        <p:spPr/>
        <p:txBody>
          <a:bodyPr/>
          <a:lstStyle/>
          <a:p>
            <a:r>
              <a:rPr lang="en-US" dirty="0"/>
              <a:t>Finishing up - push to GitHub</a:t>
            </a:r>
          </a:p>
        </p:txBody>
      </p:sp>
      <p:sp>
        <p:nvSpPr>
          <p:cNvPr id="3" name="Content Placeholder 2">
            <a:extLst>
              <a:ext uri="{FF2B5EF4-FFF2-40B4-BE49-F238E27FC236}">
                <a16:creationId xmlns:a16="http://schemas.microsoft.com/office/drawing/2014/main" id="{D1D1500E-E0E8-434E-B1F8-8D625B4AFD2A}"/>
              </a:ext>
            </a:extLst>
          </p:cNvPr>
          <p:cNvSpPr>
            <a:spLocks noGrp="1"/>
          </p:cNvSpPr>
          <p:nvPr>
            <p:ph idx="1"/>
          </p:nvPr>
        </p:nvSpPr>
        <p:spPr/>
        <p:txBody>
          <a:bodyPr>
            <a:normAutofit/>
          </a:bodyPr>
          <a:lstStyle/>
          <a:p>
            <a:r>
              <a:rPr lang="en-US" dirty="0"/>
              <a:t>When you are finished, or it's the end of the lab, push your code to GitHub</a:t>
            </a:r>
          </a:p>
          <a:p>
            <a:endParaRPr lang="en-US" dirty="0"/>
          </a:p>
          <a:p>
            <a:r>
              <a:rPr lang="en-US" dirty="0"/>
              <a:t>Click the commit icon</a:t>
            </a:r>
          </a:p>
          <a:p>
            <a:r>
              <a:rPr lang="en-US" dirty="0"/>
              <a:t>Write a descriptive commit message - what did you get done? </a:t>
            </a:r>
          </a:p>
          <a:p>
            <a:pPr lvl="1"/>
            <a:r>
              <a:rPr lang="en-US" dirty="0"/>
              <a:t>For example: "Finished </a:t>
            </a:r>
            <a:r>
              <a:rPr lang="en-US" dirty="0" err="1"/>
              <a:t>author_book</a:t>
            </a:r>
            <a:r>
              <a:rPr lang="en-US" dirty="0"/>
              <a:t> program" </a:t>
            </a:r>
          </a:p>
          <a:p>
            <a:pPr lvl="1"/>
            <a:r>
              <a:rPr lang="en-US" dirty="0"/>
              <a:t>or "completed add and edit functions"</a:t>
            </a:r>
          </a:p>
          <a:p>
            <a:r>
              <a:rPr lang="en-US" dirty="0"/>
              <a:t>Hover over the Commit button and click on Commit and Push</a:t>
            </a:r>
          </a:p>
          <a:p>
            <a:r>
              <a:rPr lang="en-US" dirty="0"/>
              <a:t>In the Push window, Click Push </a:t>
            </a:r>
          </a:p>
          <a:p>
            <a:endParaRPr lang="en-US" dirty="0"/>
          </a:p>
        </p:txBody>
      </p:sp>
      <p:pic>
        <p:nvPicPr>
          <p:cNvPr id="4" name="Picture 3">
            <a:extLst>
              <a:ext uri="{FF2B5EF4-FFF2-40B4-BE49-F238E27FC236}">
                <a16:creationId xmlns:a16="http://schemas.microsoft.com/office/drawing/2014/main" id="{BB7900FF-39F2-AE48-B590-CC6CC55F24E7}"/>
              </a:ext>
            </a:extLst>
          </p:cNvPr>
          <p:cNvPicPr>
            <a:picLocks noChangeAspect="1"/>
          </p:cNvPicPr>
          <p:nvPr/>
        </p:nvPicPr>
        <p:blipFill>
          <a:blip r:embed="rId2"/>
          <a:stretch>
            <a:fillRect/>
          </a:stretch>
        </p:blipFill>
        <p:spPr>
          <a:xfrm>
            <a:off x="4957848" y="2547906"/>
            <a:ext cx="1293322" cy="1120879"/>
          </a:xfrm>
          <a:prstGeom prst="rect">
            <a:avLst/>
          </a:prstGeom>
        </p:spPr>
      </p:pic>
    </p:spTree>
    <p:extLst>
      <p:ext uri="{BB962C8B-B14F-4D97-AF65-F5344CB8AC3E}">
        <p14:creationId xmlns:p14="http://schemas.microsoft.com/office/powerpoint/2010/main" val="23029400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7C8B-498C-8B40-A419-5FC4FC67C04E}"/>
              </a:ext>
            </a:extLst>
          </p:cNvPr>
          <p:cNvSpPr>
            <a:spLocks noGrp="1"/>
          </p:cNvSpPr>
          <p:nvPr>
            <p:ph type="title"/>
          </p:nvPr>
        </p:nvSpPr>
        <p:spPr/>
        <p:txBody>
          <a:bodyPr/>
          <a:lstStyle/>
          <a:p>
            <a:r>
              <a:rPr lang="en-US" dirty="0"/>
              <a:t>Finishing up - push to GitHub</a:t>
            </a:r>
          </a:p>
        </p:txBody>
      </p:sp>
      <p:sp>
        <p:nvSpPr>
          <p:cNvPr id="3" name="Content Placeholder 2">
            <a:extLst>
              <a:ext uri="{FF2B5EF4-FFF2-40B4-BE49-F238E27FC236}">
                <a16:creationId xmlns:a16="http://schemas.microsoft.com/office/drawing/2014/main" id="{D1D1500E-E0E8-434E-B1F8-8D625B4AFD2A}"/>
              </a:ext>
            </a:extLst>
          </p:cNvPr>
          <p:cNvSpPr>
            <a:spLocks noGrp="1"/>
          </p:cNvSpPr>
          <p:nvPr>
            <p:ph idx="1"/>
          </p:nvPr>
        </p:nvSpPr>
        <p:spPr/>
        <p:txBody>
          <a:bodyPr>
            <a:normAutofit/>
          </a:bodyPr>
          <a:lstStyle/>
          <a:p>
            <a:r>
              <a:rPr lang="en-US" dirty="0"/>
              <a:t>Go to your GitHub URL and verify your updates and code is there </a:t>
            </a:r>
          </a:p>
          <a:p>
            <a:endParaRPr lang="en-US" dirty="0"/>
          </a:p>
          <a:p>
            <a:r>
              <a:rPr lang="en-US" b="1" dirty="0"/>
              <a:t>Tell the instructor what your GitHub ID is so we can find your code</a:t>
            </a:r>
          </a:p>
          <a:p>
            <a:r>
              <a:rPr lang="en-US" b="1" dirty="0"/>
              <a:t>Print it clearly on the sign-in sheet</a:t>
            </a:r>
          </a:p>
          <a:p>
            <a:endParaRPr lang="en-US" dirty="0"/>
          </a:p>
        </p:txBody>
      </p:sp>
    </p:spTree>
    <p:extLst>
      <p:ext uri="{BB962C8B-B14F-4D97-AF65-F5344CB8AC3E}">
        <p14:creationId xmlns:p14="http://schemas.microsoft.com/office/powerpoint/2010/main" val="409259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5734D-D1F6-EA49-A38E-64EF05495B63}"/>
              </a:ext>
            </a:extLst>
          </p:cNvPr>
          <p:cNvSpPr>
            <a:spLocks noGrp="1"/>
          </p:cNvSpPr>
          <p:nvPr>
            <p:ph type="title"/>
          </p:nvPr>
        </p:nvSpPr>
        <p:spPr/>
        <p:txBody>
          <a:bodyPr/>
          <a:lstStyle/>
          <a:p>
            <a:r>
              <a:rPr lang="en-US" dirty="0"/>
              <a:t>Optional: </a:t>
            </a:r>
            <a:br>
              <a:rPr lang="en-US" dirty="0"/>
            </a:br>
            <a:r>
              <a:rPr lang="en-US" dirty="0"/>
              <a:t>Estimated Grade </a:t>
            </a:r>
            <a:r>
              <a:rPr lang="en-US" dirty="0" err="1"/>
              <a:t>grade_calculator.py</a:t>
            </a:r>
            <a:r>
              <a:rPr lang="en-US" dirty="0"/>
              <a:t>  </a:t>
            </a:r>
          </a:p>
        </p:txBody>
      </p:sp>
      <p:sp>
        <p:nvSpPr>
          <p:cNvPr id="3" name="Content Placeholder 2">
            <a:extLst>
              <a:ext uri="{FF2B5EF4-FFF2-40B4-BE49-F238E27FC236}">
                <a16:creationId xmlns:a16="http://schemas.microsoft.com/office/drawing/2014/main" id="{72730B19-4507-F348-B6D9-661EA3175193}"/>
              </a:ext>
            </a:extLst>
          </p:cNvPr>
          <p:cNvSpPr>
            <a:spLocks noGrp="1"/>
          </p:cNvSpPr>
          <p:nvPr>
            <p:ph idx="1"/>
          </p:nvPr>
        </p:nvSpPr>
        <p:spPr>
          <a:xfrm>
            <a:off x="838200" y="2021568"/>
            <a:ext cx="10515600" cy="4351338"/>
          </a:xfrm>
        </p:spPr>
        <p:txBody>
          <a:bodyPr/>
          <a:lstStyle/>
          <a:p>
            <a:r>
              <a:rPr lang="en-US" dirty="0"/>
              <a:t>If </a:t>
            </a:r>
            <a:r>
              <a:rPr lang="en-US" dirty="0" err="1"/>
              <a:t>unittest</a:t>
            </a:r>
            <a:r>
              <a:rPr lang="en-US" dirty="0"/>
              <a:t>-xml-reporting installed correctly, open the </a:t>
            </a:r>
            <a:r>
              <a:rPr lang="en-US" dirty="0" err="1"/>
              <a:t>grade_calculator</a:t>
            </a:r>
            <a:r>
              <a:rPr lang="en-US" dirty="0"/>
              <a:t> directory, and find the </a:t>
            </a:r>
            <a:r>
              <a:rPr lang="en-US" dirty="0" err="1"/>
              <a:t>grade_calculator.py</a:t>
            </a:r>
            <a:r>
              <a:rPr lang="en-US" dirty="0"/>
              <a:t> file</a:t>
            </a:r>
          </a:p>
          <a:p>
            <a:endParaRPr lang="en-US" dirty="0"/>
          </a:p>
          <a:p>
            <a:r>
              <a:rPr lang="en-US" dirty="0"/>
              <a:t>Run this file</a:t>
            </a:r>
          </a:p>
        </p:txBody>
      </p:sp>
      <p:pic>
        <p:nvPicPr>
          <p:cNvPr id="4" name="Picture 3">
            <a:extLst>
              <a:ext uri="{FF2B5EF4-FFF2-40B4-BE49-F238E27FC236}">
                <a16:creationId xmlns:a16="http://schemas.microsoft.com/office/drawing/2014/main" id="{8372CC4D-8842-5E4C-A226-DB40D8A851F7}"/>
              </a:ext>
            </a:extLst>
          </p:cNvPr>
          <p:cNvPicPr>
            <a:picLocks noChangeAspect="1"/>
          </p:cNvPicPr>
          <p:nvPr/>
        </p:nvPicPr>
        <p:blipFill>
          <a:blip r:embed="rId2"/>
          <a:stretch>
            <a:fillRect/>
          </a:stretch>
        </p:blipFill>
        <p:spPr>
          <a:xfrm>
            <a:off x="6258379" y="3010541"/>
            <a:ext cx="4817836" cy="3847459"/>
          </a:xfrm>
          <a:prstGeom prst="rect">
            <a:avLst/>
          </a:prstGeom>
        </p:spPr>
      </p:pic>
    </p:spTree>
    <p:extLst>
      <p:ext uri="{BB962C8B-B14F-4D97-AF65-F5344CB8AC3E}">
        <p14:creationId xmlns:p14="http://schemas.microsoft.com/office/powerpoint/2010/main" val="943239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9D334-A455-E74A-93A8-F30D5B1661CB}"/>
              </a:ext>
            </a:extLst>
          </p:cNvPr>
          <p:cNvSpPr>
            <a:spLocks noGrp="1"/>
          </p:cNvSpPr>
          <p:nvPr>
            <p:ph type="title"/>
          </p:nvPr>
        </p:nvSpPr>
        <p:spPr/>
        <p:txBody>
          <a:bodyPr/>
          <a:lstStyle/>
          <a:p>
            <a:r>
              <a:rPr lang="en-US" dirty="0"/>
              <a:t>Optional</a:t>
            </a:r>
            <a:br>
              <a:rPr lang="en-US" dirty="0"/>
            </a:br>
            <a:r>
              <a:rPr lang="en-US" dirty="0"/>
              <a:t>Estimated Grade </a:t>
            </a:r>
            <a:r>
              <a:rPr lang="en-US" dirty="0" err="1"/>
              <a:t>grade_calculator.py</a:t>
            </a:r>
            <a:endParaRPr lang="en-US" dirty="0"/>
          </a:p>
        </p:txBody>
      </p:sp>
      <p:sp>
        <p:nvSpPr>
          <p:cNvPr id="3" name="Content Placeholder 2">
            <a:extLst>
              <a:ext uri="{FF2B5EF4-FFF2-40B4-BE49-F238E27FC236}">
                <a16:creationId xmlns:a16="http://schemas.microsoft.com/office/drawing/2014/main" id="{7EBAB88D-5F28-5247-85F3-80B2500ACF69}"/>
              </a:ext>
            </a:extLst>
          </p:cNvPr>
          <p:cNvSpPr>
            <a:spLocks noGrp="1"/>
          </p:cNvSpPr>
          <p:nvPr>
            <p:ph idx="1"/>
          </p:nvPr>
        </p:nvSpPr>
        <p:spPr>
          <a:xfrm>
            <a:off x="838200" y="2135867"/>
            <a:ext cx="10515600" cy="4351338"/>
          </a:xfrm>
        </p:spPr>
        <p:txBody>
          <a:bodyPr/>
          <a:lstStyle/>
          <a:p>
            <a:r>
              <a:rPr lang="en-US" dirty="0"/>
              <a:t>Look at the report generated</a:t>
            </a:r>
          </a:p>
          <a:p>
            <a:r>
              <a:rPr lang="en-US" dirty="0"/>
              <a:t>It estimates your grade for this lab, based on the number of tests that passed</a:t>
            </a:r>
          </a:p>
        </p:txBody>
      </p:sp>
      <p:pic>
        <p:nvPicPr>
          <p:cNvPr id="5" name="Picture 4">
            <a:extLst>
              <a:ext uri="{FF2B5EF4-FFF2-40B4-BE49-F238E27FC236}">
                <a16:creationId xmlns:a16="http://schemas.microsoft.com/office/drawing/2014/main" id="{66058D00-8385-3A44-93BB-1F349ECE1D6A}"/>
              </a:ext>
            </a:extLst>
          </p:cNvPr>
          <p:cNvPicPr>
            <a:picLocks noChangeAspect="1"/>
          </p:cNvPicPr>
          <p:nvPr/>
        </p:nvPicPr>
        <p:blipFill>
          <a:blip r:embed="rId2"/>
          <a:stretch>
            <a:fillRect/>
          </a:stretch>
        </p:blipFill>
        <p:spPr>
          <a:xfrm>
            <a:off x="5012870" y="3261225"/>
            <a:ext cx="6477000" cy="3360918"/>
          </a:xfrm>
          <a:prstGeom prst="rect">
            <a:avLst/>
          </a:prstGeom>
        </p:spPr>
      </p:pic>
    </p:spTree>
    <p:extLst>
      <p:ext uri="{BB962C8B-B14F-4D97-AF65-F5344CB8AC3E}">
        <p14:creationId xmlns:p14="http://schemas.microsoft.com/office/powerpoint/2010/main" val="20063153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9FED5-F457-1C40-A5A8-7E064ED25EF2}"/>
              </a:ext>
            </a:extLst>
          </p:cNvPr>
          <p:cNvSpPr>
            <a:spLocks noGrp="1"/>
          </p:cNvSpPr>
          <p:nvPr>
            <p:ph type="title"/>
          </p:nvPr>
        </p:nvSpPr>
        <p:spPr/>
        <p:txBody>
          <a:bodyPr/>
          <a:lstStyle/>
          <a:p>
            <a:r>
              <a:rPr lang="en-US" dirty="0"/>
              <a:t>Well done!</a:t>
            </a:r>
          </a:p>
        </p:txBody>
      </p:sp>
      <p:sp>
        <p:nvSpPr>
          <p:cNvPr id="3" name="Content Placeholder 2">
            <a:extLst>
              <a:ext uri="{FF2B5EF4-FFF2-40B4-BE49-F238E27FC236}">
                <a16:creationId xmlns:a16="http://schemas.microsoft.com/office/drawing/2014/main" id="{EB35D385-517C-C64A-8622-144BEDE8B42F}"/>
              </a:ext>
            </a:extLst>
          </p:cNvPr>
          <p:cNvSpPr>
            <a:spLocks noGrp="1"/>
          </p:cNvSpPr>
          <p:nvPr>
            <p:ph idx="1"/>
          </p:nvPr>
        </p:nvSpPr>
        <p:spPr>
          <a:xfrm>
            <a:off x="838200" y="1825625"/>
            <a:ext cx="6127865" cy="4351338"/>
          </a:xfrm>
        </p:spPr>
        <p:txBody>
          <a:bodyPr>
            <a:normAutofit fontScale="92500" lnSpcReduction="20000"/>
          </a:bodyPr>
          <a:lstStyle/>
          <a:p>
            <a:r>
              <a:rPr lang="en-US" dirty="0"/>
              <a:t>That's a lot of new things!</a:t>
            </a:r>
          </a:p>
          <a:p>
            <a:endParaRPr lang="en-US" dirty="0"/>
          </a:p>
          <a:p>
            <a:r>
              <a:rPr lang="en-US" dirty="0"/>
              <a:t>As a professional developer, you'll use GitHub, git, and testing at work</a:t>
            </a:r>
          </a:p>
          <a:p>
            <a:r>
              <a:rPr lang="en-US" dirty="0"/>
              <a:t>You'll get a lot more practice in future programming classes</a:t>
            </a:r>
          </a:p>
          <a:p>
            <a:r>
              <a:rPr lang="en-US" dirty="0"/>
              <a:t>So don't worry if you don't understand it all now - we covered a lot at a high level </a:t>
            </a:r>
          </a:p>
          <a:p>
            <a:endParaRPr lang="en-US" dirty="0"/>
          </a:p>
          <a:p>
            <a:r>
              <a:rPr lang="en-US" dirty="0"/>
              <a:t>Questions? Want more detail? Please ask!</a:t>
            </a:r>
          </a:p>
          <a:p>
            <a:r>
              <a:rPr lang="en-US" dirty="0"/>
              <a:t>And/or you can email me at </a:t>
            </a:r>
            <a:r>
              <a:rPr lang="en-US" dirty="0">
                <a:hlinkClick r:id="rId2"/>
              </a:rPr>
              <a:t>clara.james@minneapolis.edu</a:t>
            </a:r>
            <a:r>
              <a:rPr lang="en-US" dirty="0"/>
              <a:t> </a:t>
            </a:r>
          </a:p>
        </p:txBody>
      </p:sp>
      <p:pic>
        <p:nvPicPr>
          <p:cNvPr id="5" name="Picture 4">
            <a:extLst>
              <a:ext uri="{FF2B5EF4-FFF2-40B4-BE49-F238E27FC236}">
                <a16:creationId xmlns:a16="http://schemas.microsoft.com/office/drawing/2014/main" id="{1296DFD6-6875-9748-A8E1-C959F9BB7FD3}"/>
              </a:ext>
            </a:extLst>
          </p:cNvPr>
          <p:cNvPicPr>
            <a:picLocks noChangeAspect="1"/>
          </p:cNvPicPr>
          <p:nvPr/>
        </p:nvPicPr>
        <p:blipFill>
          <a:blip r:embed="rId3"/>
          <a:stretch>
            <a:fillRect/>
          </a:stretch>
        </p:blipFill>
        <p:spPr>
          <a:xfrm>
            <a:off x="7780712" y="2429626"/>
            <a:ext cx="3048000" cy="2032000"/>
          </a:xfrm>
          <a:prstGeom prst="rect">
            <a:avLst/>
          </a:prstGeom>
        </p:spPr>
      </p:pic>
    </p:spTree>
    <p:extLst>
      <p:ext uri="{BB962C8B-B14F-4D97-AF65-F5344CB8AC3E}">
        <p14:creationId xmlns:p14="http://schemas.microsoft.com/office/powerpoint/2010/main" val="2198280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3EED-5AA3-3648-94C4-6B4EA3022CE9}"/>
              </a:ext>
            </a:extLst>
          </p:cNvPr>
          <p:cNvSpPr>
            <a:spLocks noGrp="1"/>
          </p:cNvSpPr>
          <p:nvPr>
            <p:ph type="title"/>
          </p:nvPr>
        </p:nvSpPr>
        <p:spPr/>
        <p:txBody>
          <a:bodyPr/>
          <a:lstStyle/>
          <a:p>
            <a:r>
              <a:rPr lang="en-US" dirty="0"/>
              <a:t>Working on your own </a:t>
            </a:r>
            <a:r>
              <a:rPr lang="en-US" b="1" u="sng" dirty="0"/>
              <a:t>Windows</a:t>
            </a:r>
            <a:r>
              <a:rPr lang="en-US" u="sng" dirty="0"/>
              <a:t> </a:t>
            </a:r>
            <a:r>
              <a:rPr lang="en-US" b="1" u="sng" dirty="0"/>
              <a:t>PC</a:t>
            </a:r>
            <a:r>
              <a:rPr lang="en-US" dirty="0"/>
              <a:t>?</a:t>
            </a:r>
          </a:p>
        </p:txBody>
      </p:sp>
      <p:sp>
        <p:nvSpPr>
          <p:cNvPr id="3" name="Content Placeholder 2">
            <a:extLst>
              <a:ext uri="{FF2B5EF4-FFF2-40B4-BE49-F238E27FC236}">
                <a16:creationId xmlns:a16="http://schemas.microsoft.com/office/drawing/2014/main" id="{FCFFE8D7-738C-094E-8D78-4904C50F3DBD}"/>
              </a:ext>
            </a:extLst>
          </p:cNvPr>
          <p:cNvSpPr>
            <a:spLocks noGrp="1"/>
          </p:cNvSpPr>
          <p:nvPr>
            <p:ph idx="1"/>
          </p:nvPr>
        </p:nvSpPr>
        <p:spPr>
          <a:xfrm>
            <a:off x="838200" y="1825625"/>
            <a:ext cx="5486400" cy="4351338"/>
          </a:xfrm>
        </p:spPr>
        <p:txBody>
          <a:bodyPr>
            <a:normAutofit fontScale="85000" lnSpcReduction="20000"/>
          </a:bodyPr>
          <a:lstStyle/>
          <a:p>
            <a:r>
              <a:rPr lang="en-US" dirty="0"/>
              <a:t>Install the git application from</a:t>
            </a:r>
          </a:p>
          <a:p>
            <a:pPr marL="0" indent="0">
              <a:buNone/>
            </a:pPr>
            <a:r>
              <a:rPr lang="en-US" dirty="0"/>
              <a:t> </a:t>
            </a:r>
            <a:r>
              <a:rPr lang="en-US" dirty="0">
                <a:hlinkClick r:id="rId2"/>
              </a:rPr>
              <a:t>https://git-scm.com/</a:t>
            </a:r>
            <a:endParaRPr lang="en-US" dirty="0"/>
          </a:p>
          <a:p>
            <a:endParaRPr lang="en-US" dirty="0"/>
          </a:p>
          <a:p>
            <a:r>
              <a:rPr lang="en-US" dirty="0"/>
              <a:t>Use all the defaults for the installation </a:t>
            </a:r>
          </a:p>
          <a:p>
            <a:r>
              <a:rPr lang="en-US" b="1" dirty="0"/>
              <a:t>Shout at me when the install is done, you need to configure PyCharm to find git, I'll walk you through it</a:t>
            </a:r>
          </a:p>
          <a:p>
            <a:endParaRPr lang="en-US" dirty="0"/>
          </a:p>
          <a:p>
            <a:r>
              <a:rPr lang="en-US" dirty="0"/>
              <a:t>Mac and Linux users: you already have git, skip this step</a:t>
            </a:r>
          </a:p>
          <a:p>
            <a:r>
              <a:rPr lang="en-US" dirty="0"/>
              <a:t>Lab PCs: you already have git, skip this step</a:t>
            </a:r>
          </a:p>
        </p:txBody>
      </p:sp>
      <p:pic>
        <p:nvPicPr>
          <p:cNvPr id="4" name="Picture 3">
            <a:extLst>
              <a:ext uri="{FF2B5EF4-FFF2-40B4-BE49-F238E27FC236}">
                <a16:creationId xmlns:a16="http://schemas.microsoft.com/office/drawing/2014/main" id="{C22ECF78-3B22-4842-913E-9DDD10EA91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44640" y="1690688"/>
            <a:ext cx="5147109" cy="3929266"/>
          </a:xfrm>
          <a:prstGeom prst="rect">
            <a:avLst/>
          </a:prstGeom>
        </p:spPr>
      </p:pic>
      <p:cxnSp>
        <p:nvCxnSpPr>
          <p:cNvPr id="5" name="Straight Arrow Connector 4">
            <a:extLst>
              <a:ext uri="{FF2B5EF4-FFF2-40B4-BE49-F238E27FC236}">
                <a16:creationId xmlns:a16="http://schemas.microsoft.com/office/drawing/2014/main" id="{C2AF72FE-74AB-774E-82D1-5F8FF52DCA17}"/>
              </a:ext>
            </a:extLst>
          </p:cNvPr>
          <p:cNvCxnSpPr>
            <a:cxnSpLocks/>
          </p:cNvCxnSpPr>
          <p:nvPr/>
        </p:nvCxnSpPr>
        <p:spPr>
          <a:xfrm flipV="1">
            <a:off x="9218194" y="5425440"/>
            <a:ext cx="985609" cy="7515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335C505-EC79-BE43-ABFC-1E34E3645535}"/>
              </a:ext>
            </a:extLst>
          </p:cNvPr>
          <p:cNvSpPr/>
          <p:nvPr/>
        </p:nvSpPr>
        <p:spPr>
          <a:xfrm>
            <a:off x="9915090" y="3855720"/>
            <a:ext cx="2002589" cy="176423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01B6A9-5ABC-A244-AFC6-E75173866438}"/>
              </a:ext>
            </a:extLst>
          </p:cNvPr>
          <p:cNvSpPr txBox="1"/>
          <p:nvPr/>
        </p:nvSpPr>
        <p:spPr>
          <a:xfrm>
            <a:off x="7387244" y="5992297"/>
            <a:ext cx="1830950" cy="369332"/>
          </a:xfrm>
          <a:prstGeom prst="rect">
            <a:avLst/>
          </a:prstGeom>
          <a:noFill/>
        </p:spPr>
        <p:txBody>
          <a:bodyPr wrap="none" rtlCol="0">
            <a:spAutoFit/>
          </a:bodyPr>
          <a:lstStyle/>
          <a:p>
            <a:r>
              <a:rPr lang="en-US" dirty="0"/>
              <a:t>Download button</a:t>
            </a:r>
          </a:p>
        </p:txBody>
      </p:sp>
    </p:spTree>
    <p:extLst>
      <p:ext uri="{BB962C8B-B14F-4D97-AF65-F5344CB8AC3E}">
        <p14:creationId xmlns:p14="http://schemas.microsoft.com/office/powerpoint/2010/main" val="4029883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7A869-062E-F146-806E-8A99BE5982F6}"/>
              </a:ext>
            </a:extLst>
          </p:cNvPr>
          <p:cNvSpPr>
            <a:spLocks noGrp="1"/>
          </p:cNvSpPr>
          <p:nvPr>
            <p:ph type="title"/>
          </p:nvPr>
        </p:nvSpPr>
        <p:spPr/>
        <p:txBody>
          <a:bodyPr/>
          <a:lstStyle/>
          <a:p>
            <a:r>
              <a:rPr lang="en-US" dirty="0"/>
              <a:t>GitHub</a:t>
            </a:r>
          </a:p>
        </p:txBody>
      </p:sp>
      <p:sp>
        <p:nvSpPr>
          <p:cNvPr id="3" name="Content Placeholder 2">
            <a:extLst>
              <a:ext uri="{FF2B5EF4-FFF2-40B4-BE49-F238E27FC236}">
                <a16:creationId xmlns:a16="http://schemas.microsoft.com/office/drawing/2014/main" id="{F04CBF96-3F4D-D947-82FC-1776053F396B}"/>
              </a:ext>
            </a:extLst>
          </p:cNvPr>
          <p:cNvSpPr>
            <a:spLocks noGrp="1"/>
          </p:cNvSpPr>
          <p:nvPr>
            <p:ph idx="1"/>
          </p:nvPr>
        </p:nvSpPr>
        <p:spPr/>
        <p:txBody>
          <a:bodyPr/>
          <a:lstStyle/>
          <a:p>
            <a:r>
              <a:rPr lang="en-US" dirty="0"/>
              <a:t>A code hosting website</a:t>
            </a:r>
          </a:p>
          <a:p>
            <a:r>
              <a:rPr lang="en-US" dirty="0"/>
              <a:t>Hosts open-source code for millions of programs</a:t>
            </a:r>
          </a:p>
          <a:p>
            <a:r>
              <a:rPr lang="en-US" dirty="0"/>
              <a:t>You can save your own code there too - useful for </a:t>
            </a:r>
          </a:p>
          <a:p>
            <a:pPr lvl="1"/>
            <a:r>
              <a:rPr lang="en-US" dirty="0"/>
              <a:t>backups</a:t>
            </a:r>
          </a:p>
          <a:p>
            <a:pPr lvl="1"/>
            <a:r>
              <a:rPr lang="en-US" dirty="0"/>
              <a:t>sharing your code - with the instructor, other students</a:t>
            </a:r>
          </a:p>
          <a:p>
            <a:pPr lvl="1"/>
            <a:r>
              <a:rPr lang="en-US" dirty="0"/>
              <a:t>making a portfolio of your work - great for showing off your skills job-hunting </a:t>
            </a:r>
          </a:p>
          <a:p>
            <a:pPr lvl="1"/>
            <a:endParaRPr lang="en-US" dirty="0"/>
          </a:p>
        </p:txBody>
      </p:sp>
    </p:spTree>
    <p:extLst>
      <p:ext uri="{BB962C8B-B14F-4D97-AF65-F5344CB8AC3E}">
        <p14:creationId xmlns:p14="http://schemas.microsoft.com/office/powerpoint/2010/main" val="4068681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4850</TotalTime>
  <Words>3139</Words>
  <Application>Microsoft Macintosh PowerPoint</Application>
  <PresentationFormat>Widescreen</PresentationFormat>
  <Paragraphs>386</Paragraphs>
  <Slides>77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Calibri Light</vt:lpstr>
      <vt:lpstr>Consolas</vt:lpstr>
      <vt:lpstr>Wingdings</vt:lpstr>
      <vt:lpstr>Office Theme</vt:lpstr>
      <vt:lpstr>Classroom Lab Chapter 5</vt:lpstr>
      <vt:lpstr>Hi, I'm Clara</vt:lpstr>
      <vt:lpstr>Problem</vt:lpstr>
      <vt:lpstr>Solution</vt:lpstr>
      <vt:lpstr>Solution</vt:lpstr>
      <vt:lpstr>Sharing code - GitHub</vt:lpstr>
      <vt:lpstr>Sign up for a GitHub account</vt:lpstr>
      <vt:lpstr>Working on your own Windows PC?</vt:lpstr>
      <vt:lpstr>GitHub</vt:lpstr>
      <vt:lpstr>And, instructors can share code with you</vt:lpstr>
      <vt:lpstr>Get the code</vt:lpstr>
      <vt:lpstr>Add to roster - skip this step</vt:lpstr>
      <vt:lpstr>Accept the assignment</vt:lpstr>
      <vt:lpstr>Wait...</vt:lpstr>
      <vt:lpstr>Repository Created</vt:lpstr>
      <vt:lpstr>Your repository</vt:lpstr>
      <vt:lpstr>Getting the code onto your computer</vt:lpstr>
      <vt:lpstr>Getting the code onto your computer</vt:lpstr>
      <vt:lpstr>Sign in to GitHub</vt:lpstr>
      <vt:lpstr>Clone (download) your repository</vt:lpstr>
      <vt:lpstr>Would you like to open the project?</vt:lpstr>
      <vt:lpstr>How would you like to open the project?</vt:lpstr>
      <vt:lpstr>No Python interpreter configured for this project?</vt:lpstr>
      <vt:lpstr>Package requirement 'unittest-xml-reporting==2.2.0' not satisfied</vt:lpstr>
      <vt:lpstr>Project code</vt:lpstr>
      <vt:lpstr>Project code</vt:lpstr>
      <vt:lpstr>Where are the tests?</vt:lpstr>
      <vt:lpstr>But first: we'll start with a Hello World example</vt:lpstr>
      <vt:lpstr>Run hello.py</vt:lpstr>
      <vt:lpstr>Program is not working correctly </vt:lpstr>
      <vt:lpstr>Before you fix it, let's run the test for this file </vt:lpstr>
      <vt:lpstr>Running from the terminal </vt:lpstr>
      <vt:lpstr>The tests check that the hello() function is working  </vt:lpstr>
      <vt:lpstr>Tests</vt:lpstr>
      <vt:lpstr>Fix the code - open hello.py</vt:lpstr>
      <vt:lpstr>Run hello.py - does it work?</vt:lpstr>
      <vt:lpstr>Run the tests to verify</vt:lpstr>
      <vt:lpstr>Questions?</vt:lpstr>
      <vt:lpstr>Saving code to GitHub</vt:lpstr>
      <vt:lpstr>Saving code to GitHub</vt:lpstr>
      <vt:lpstr>Commit</vt:lpstr>
      <vt:lpstr>Commit</vt:lpstr>
      <vt:lpstr>Commit Changes</vt:lpstr>
      <vt:lpstr>Commit Message</vt:lpstr>
      <vt:lpstr>Commit Messages</vt:lpstr>
      <vt:lpstr>Commit and Push </vt:lpstr>
      <vt:lpstr>TODO</vt:lpstr>
      <vt:lpstr>Clicked the Commit button instead of  Commit and Push?</vt:lpstr>
      <vt:lpstr>Push changes</vt:lpstr>
      <vt:lpstr>Code uploads</vt:lpstr>
      <vt:lpstr>Check at GitHub</vt:lpstr>
      <vt:lpstr>Check code at GitHub</vt:lpstr>
      <vt:lpstr>The instructor has access to your repository</vt:lpstr>
      <vt:lpstr>Questions?</vt:lpstr>
      <vt:lpstr>Author and Book Program</vt:lpstr>
      <vt:lpstr>Running the lab code </vt:lpstr>
      <vt:lpstr>Run the lab code</vt:lpstr>
      <vt:lpstr>Instructions</vt:lpstr>
      <vt:lpstr>lab_questions/author_book.py</vt:lpstr>
      <vt:lpstr>tests/test_author_book.py</vt:lpstr>
      <vt:lpstr>Test failures</vt:lpstr>
      <vt:lpstr>Run tests from Terminal</vt:lpstr>
      <vt:lpstr>Work on code</vt:lpstr>
      <vt:lpstr>First attempt</vt:lpstr>
      <vt:lpstr>Run tests in test_author_book.py</vt:lpstr>
      <vt:lpstr>Run tests in test_author_book.py</vt:lpstr>
      <vt:lpstr>Review the instructions</vt:lpstr>
      <vt:lpstr>Modify author_book.py add_book() function</vt:lpstr>
      <vt:lpstr>Run the tests again</vt:lpstr>
      <vt:lpstr>Help!</vt:lpstr>
      <vt:lpstr>Your turn!</vt:lpstr>
      <vt:lpstr>Your turn</vt:lpstr>
      <vt:lpstr>Finishing up - push to GitHub</vt:lpstr>
      <vt:lpstr>Finishing up - push to GitHub</vt:lpstr>
      <vt:lpstr>Optional:  Estimated Grade grade_calculator.py  </vt:lpstr>
      <vt:lpstr>Optional Estimated Grade grade_calculator.py</vt:lpstr>
      <vt:lpstr>Well done!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Clara James</dc:creator>
  <cp:lastModifiedBy>Clara James</cp:lastModifiedBy>
  <cp:revision>92</cp:revision>
  <cp:lastPrinted>2018-11-01T20:06:23Z</cp:lastPrinted>
  <dcterms:created xsi:type="dcterms:W3CDTF">2018-10-18T21:03:03Z</dcterms:created>
  <dcterms:modified xsi:type="dcterms:W3CDTF">2018-11-08T20:58:58Z</dcterms:modified>
</cp:coreProperties>
</file>